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17"/>
  </p:notesMasterIdLst>
  <p:sldIdLst>
    <p:sldId id="382" r:id="rId2"/>
    <p:sldId id="280" r:id="rId3"/>
    <p:sldId id="331" r:id="rId4"/>
    <p:sldId id="257" r:id="rId5"/>
    <p:sldId id="258" r:id="rId6"/>
    <p:sldId id="261" r:id="rId7"/>
    <p:sldId id="263" r:id="rId8"/>
    <p:sldId id="289" r:id="rId9"/>
    <p:sldId id="277" r:id="rId10"/>
    <p:sldId id="307" r:id="rId11"/>
    <p:sldId id="488" r:id="rId12"/>
    <p:sldId id="489" r:id="rId13"/>
    <p:sldId id="490" r:id="rId14"/>
    <p:sldId id="491" r:id="rId15"/>
    <p:sldId id="492" r:id="rId16"/>
    <p:sldId id="493" r:id="rId17"/>
    <p:sldId id="494" r:id="rId18"/>
    <p:sldId id="496" r:id="rId19"/>
    <p:sldId id="497" r:id="rId20"/>
    <p:sldId id="498" r:id="rId21"/>
    <p:sldId id="499" r:id="rId22"/>
    <p:sldId id="500" r:id="rId23"/>
    <p:sldId id="501" r:id="rId24"/>
    <p:sldId id="502" r:id="rId25"/>
    <p:sldId id="504" r:id="rId26"/>
    <p:sldId id="505" r:id="rId27"/>
    <p:sldId id="506" r:id="rId28"/>
    <p:sldId id="507" r:id="rId29"/>
    <p:sldId id="508" r:id="rId30"/>
    <p:sldId id="513" r:id="rId31"/>
    <p:sldId id="514" r:id="rId32"/>
    <p:sldId id="486" r:id="rId33"/>
    <p:sldId id="278" r:id="rId34"/>
    <p:sldId id="509" r:id="rId35"/>
    <p:sldId id="511" r:id="rId36"/>
    <p:sldId id="308" r:id="rId37"/>
    <p:sldId id="309" r:id="rId38"/>
    <p:sldId id="375" r:id="rId39"/>
    <p:sldId id="363" r:id="rId40"/>
    <p:sldId id="364" r:id="rId41"/>
    <p:sldId id="311" r:id="rId42"/>
    <p:sldId id="310" r:id="rId43"/>
    <p:sldId id="329" r:id="rId44"/>
    <p:sldId id="265" r:id="rId45"/>
    <p:sldId id="270" r:id="rId46"/>
    <p:sldId id="271" r:id="rId47"/>
    <p:sldId id="274" r:id="rId48"/>
    <p:sldId id="384" r:id="rId49"/>
    <p:sldId id="273" r:id="rId50"/>
    <p:sldId id="276" r:id="rId51"/>
    <p:sldId id="283" r:id="rId52"/>
    <p:sldId id="296" r:id="rId53"/>
    <p:sldId id="305" r:id="rId54"/>
    <p:sldId id="428" r:id="rId55"/>
    <p:sldId id="446" r:id="rId56"/>
    <p:sldId id="369" r:id="rId57"/>
    <p:sldId id="447" r:id="rId58"/>
    <p:sldId id="427" r:id="rId59"/>
    <p:sldId id="450" r:id="rId60"/>
    <p:sldId id="284" r:id="rId61"/>
    <p:sldId id="313" r:id="rId62"/>
    <p:sldId id="285" r:id="rId63"/>
    <p:sldId id="295" r:id="rId64"/>
    <p:sldId id="433" r:id="rId65"/>
    <p:sldId id="288" r:id="rId66"/>
    <p:sldId id="330" r:id="rId67"/>
    <p:sldId id="448" r:id="rId68"/>
    <p:sldId id="432" r:id="rId69"/>
    <p:sldId id="449" r:id="rId70"/>
    <p:sldId id="377" r:id="rId71"/>
    <p:sldId id="453" r:id="rId72"/>
    <p:sldId id="452" r:id="rId73"/>
    <p:sldId id="430" r:id="rId74"/>
    <p:sldId id="434" r:id="rId75"/>
    <p:sldId id="431" r:id="rId76"/>
    <p:sldId id="451" r:id="rId77"/>
    <p:sldId id="458" r:id="rId78"/>
    <p:sldId id="454" r:id="rId79"/>
    <p:sldId id="459" r:id="rId80"/>
    <p:sldId id="455" r:id="rId81"/>
    <p:sldId id="460" r:id="rId82"/>
    <p:sldId id="456" r:id="rId83"/>
    <p:sldId id="461" r:id="rId84"/>
    <p:sldId id="457" r:id="rId85"/>
    <p:sldId id="462" r:id="rId86"/>
    <p:sldId id="463" r:id="rId87"/>
    <p:sldId id="435" r:id="rId88"/>
    <p:sldId id="444" r:id="rId89"/>
    <p:sldId id="464" r:id="rId90"/>
    <p:sldId id="467" r:id="rId91"/>
    <p:sldId id="465" r:id="rId92"/>
    <p:sldId id="468" r:id="rId93"/>
    <p:sldId id="466" r:id="rId94"/>
    <p:sldId id="470" r:id="rId95"/>
    <p:sldId id="469" r:id="rId96"/>
    <p:sldId id="484" r:id="rId97"/>
    <p:sldId id="485" r:id="rId98"/>
    <p:sldId id="471" r:id="rId99"/>
    <p:sldId id="472" r:id="rId100"/>
    <p:sldId id="474" r:id="rId101"/>
    <p:sldId id="475" r:id="rId102"/>
    <p:sldId id="438" r:id="rId103"/>
    <p:sldId id="473" r:id="rId104"/>
    <p:sldId id="476" r:id="rId105"/>
    <p:sldId id="439" r:id="rId106"/>
    <p:sldId id="436" r:id="rId107"/>
    <p:sldId id="477" r:id="rId108"/>
    <p:sldId id="478" r:id="rId109"/>
    <p:sldId id="483" r:id="rId110"/>
    <p:sldId id="479" r:id="rId111"/>
    <p:sldId id="437" r:id="rId112"/>
    <p:sldId id="480" r:id="rId113"/>
    <p:sldId id="481" r:id="rId114"/>
    <p:sldId id="482" r:id="rId115"/>
    <p:sldId id="441" r:id="rId116"/>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96" d="100"/>
          <a:sy n="96" d="100"/>
        </p:scale>
        <p:origin x="96" y="4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2020/12/15</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1320203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3208836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532503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3417435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354871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2695569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3058446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195766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50820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336264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3472968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2108661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852472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878547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4163140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1337943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299562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504649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1206953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2816652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1036556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4218200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2442716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1537508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90</a:t>
            </a:fld>
            <a:endParaRPr kumimoji="1" lang="ja-JP" altLang="en-US"/>
          </a:p>
        </p:txBody>
      </p:sp>
    </p:spTree>
    <p:extLst>
      <p:ext uri="{BB962C8B-B14F-4D97-AF65-F5344CB8AC3E}">
        <p14:creationId xmlns:p14="http://schemas.microsoft.com/office/powerpoint/2010/main" val="28400797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209016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92</a:t>
            </a:fld>
            <a:endParaRPr kumimoji="1" lang="ja-JP" altLang="en-US"/>
          </a:p>
        </p:txBody>
      </p:sp>
    </p:spTree>
    <p:extLst>
      <p:ext uri="{BB962C8B-B14F-4D97-AF65-F5344CB8AC3E}">
        <p14:creationId xmlns:p14="http://schemas.microsoft.com/office/powerpoint/2010/main" val="471729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13372498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1799571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658929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713433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383982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3485377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3680172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3378479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1046979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1624570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3546173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2465507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3067155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578787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4091092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63766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5658630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808050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587754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827176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2020/12/15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docs.expo.io/versions/latest/sdk/imagepicker/"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hannel9.msdn.com/Blogs/livedevopsinjapan/6min-DevOps-1"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lideshare.net/jallspaw/10-deploys-per-day-dev-and-ops-cooperation-at-flickr" TargetMode="Externa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hyperlink" Target="https://techlife.cookpad.com/entry/2018/02/10/150709"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cloud.google.com/blog/ja/products/gcp/using-the-four-keys-to-measure-your-devops-performanc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ev.classmethod.jp/articles/value-stream-mapp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logmi.jp/tech/articles/282800"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intan.jp/?p=5952"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kaopiz.com/ja-news-cross-platform-framework-flutter-vs-react-nativ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reactnative.dev/"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hyperlink" Target="https://reactnativeelemen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reactnavigation.org/docs/stack-navigator"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hyperlink" Target="https://reactnavigation.org/docs/drawer-navigator" TargetMode="External"/><Relationship Id="rId4" Type="http://schemas.openxmlformats.org/officeDocument/2006/relationships/hyperlink" Target="https://reactnavigation.org/docs/bottom-tab-navigator"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F0EF7C3-B4CE-46CB-B776-74221400E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A3DBDE-FD41-4AD3-87B1-A8013220473E}"/>
              </a:ext>
            </a:extLst>
          </p:cNvPr>
          <p:cNvSpPr txBox="1"/>
          <p:nvPr/>
        </p:nvSpPr>
        <p:spPr>
          <a:xfrm>
            <a:off x="3611" y="1257301"/>
            <a:ext cx="12188389" cy="3869870"/>
          </a:xfrm>
          <a:prstGeom prst="rect">
            <a:avLst/>
          </a:prstGeom>
          <a:noFill/>
          <a:ln>
            <a:noFill/>
          </a:ln>
          <a:effectLst/>
        </p:spPr>
        <p:txBody>
          <a:bodyPr wrap="square" tIns="360000" bIns="360000" rtlCol="0" anchor="ctr">
            <a:noAutofit/>
          </a:bodyPr>
          <a:lstStyle/>
          <a:p>
            <a:pPr algn="ctr"/>
            <a:r>
              <a:rPr lang="en-US" altLang="ja-JP" sz="14000" b="1">
                <a:solidFill>
                  <a:srgbClr val="FF0066"/>
                </a:solidFill>
                <a:latin typeface="Meiryo UI" panose="020B0604030504040204" pitchFamily="50" charset="-128"/>
                <a:ea typeface="Meiryo UI" panose="020B0604030504040204" pitchFamily="50" charset="-128"/>
              </a:rPr>
              <a:t>DevOps</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11018941"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120</a:t>
            </a:r>
            <a:r>
              <a:rPr kumimoji="1" lang="ja-JP" altLang="en-US" sz="2800" b="1">
                <a:latin typeface="Meiryo UI" panose="020B0604030504040204" pitchFamily="50" charset="-128"/>
                <a:ea typeface="Meiryo UI" panose="020B0604030504040204" pitchFamily="50" charset="-128"/>
              </a:rPr>
              <a:t>分）　</a:t>
            </a:r>
            <a:r>
              <a:rPr kumimoji="1" lang="en-US" altLang="ja-JP" sz="2800" b="1">
                <a:latin typeface="Meiryo UI" panose="020B0604030504040204" pitchFamily="50" charset="-128"/>
                <a:ea typeface="Meiryo UI" panose="020B0604030504040204" pitchFamily="50" charset="-128"/>
              </a:rPr>
              <a:t>TODO</a:t>
            </a:r>
            <a:r>
              <a:rPr kumimoji="1" lang="ja-JP" altLang="en-US" sz="2800" b="1">
                <a:latin typeface="Meiryo UI" panose="020B0604030504040204" pitchFamily="50" charset="-128"/>
                <a:ea typeface="Meiryo UI" panose="020B0604030504040204" pitchFamily="50" charset="-128"/>
              </a:rPr>
              <a:t>　最後に見直す</a:t>
            </a:r>
            <a:endParaRPr kumimoji="1" lang="en-US" altLang="ja-JP" sz="2800" b="1">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563014" y="2696425"/>
            <a:ext cx="2949863" cy="286232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a:t>
            </a:r>
            <a:r>
              <a:rPr kumimoji="1" lang="en-US" altLang="ja-JP" sz="2000">
                <a:highlight>
                  <a:srgbClr val="FFFF00"/>
                </a:highlight>
                <a:latin typeface="Meiryo UI" panose="020B0604030504040204" pitchFamily="50" charset="-128"/>
                <a:ea typeface="Meiryo UI" panose="020B0604030504040204" pitchFamily="50" charset="-128"/>
              </a:rPr>
              <a:t>100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画面遷移</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Login</a:t>
            </a:r>
          </a:p>
          <a:p>
            <a:pPr>
              <a:lnSpc>
                <a:spcPts val="2400"/>
              </a:lnSpc>
            </a:pPr>
            <a:r>
              <a:rPr kumimoji="1" lang="en-US" altLang="ja-JP" sz="2000">
                <a:latin typeface="Meiryo UI" panose="020B0604030504040204" pitchFamily="50" charset="-128"/>
                <a:ea typeface="Meiryo UI" panose="020B0604030504040204" pitchFamily="50" charset="-128"/>
              </a:rPr>
              <a:t>Logout</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Home</a:t>
            </a:r>
          </a:p>
          <a:p>
            <a:pPr>
              <a:lnSpc>
                <a:spcPts val="2400"/>
              </a:lnSpc>
            </a:pPr>
            <a:r>
              <a:rPr kumimoji="1" lang="en-US" altLang="ja-JP" sz="2000">
                <a:latin typeface="Meiryo UI" panose="020B0604030504040204" pitchFamily="50" charset="-128"/>
                <a:ea typeface="Meiryo UI" panose="020B0604030504040204" pitchFamily="50" charset="-128"/>
              </a:rPr>
              <a:t>Pick</a:t>
            </a: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2949863" cy="1938992"/>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開発準備（</a:t>
            </a:r>
            <a:r>
              <a:rPr kumimoji="1" lang="en-US" altLang="ja-JP" sz="2000">
                <a:highlight>
                  <a:srgbClr val="FFFF00"/>
                </a:highlight>
                <a:latin typeface="Meiryo UI" panose="020B0604030504040204" pitchFamily="50" charset="-128"/>
                <a:ea typeface="Meiryo UI" panose="020B0604030504040204" pitchFamily="50" charset="-128"/>
              </a:rPr>
              <a:t>45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プロジェクトの準備</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Open</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の活用</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アプリの起動</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休憩（</a:t>
            </a: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090670" y="2721112"/>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CDF59D9F-6942-483A-AE86-BDF85D6CEED9}"/>
              </a:ext>
            </a:extLst>
          </p:cNvPr>
          <p:cNvSpPr/>
          <p:nvPr/>
        </p:nvSpPr>
        <p:spPr>
          <a:xfrm>
            <a:off x="3579010" y="338268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6965586" y="332880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45D917C9-E7B2-4670-84D1-D6D5C1EE233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A88157F-DEAD-442F-AC1D-79E7CD5196A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'expo-keep-awake'</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RootNav</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'./components/pages/</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__DEV__</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activateKeepAwake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RootNav</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42373106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7BD4A10-2881-49E9-9AB9-6FB0DE3FB5E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50518A-477D-48D4-A825-30FFF99DAD8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9B08732-B4F1-4D50-A163-3759A69DEFC1}"/>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err="1">
                <a:solidFill>
                  <a:schemeClr val="bg1"/>
                </a:solidFill>
                <a:latin typeface="Meiryo UI" panose="020B0604030504040204" pitchFamily="50" charset="-128"/>
                <a:ea typeface="Meiryo UI" panose="020B0604030504040204" pitchFamily="50" charset="-128"/>
              </a:rPr>
              <a:t>MainPage</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1556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Logout</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Tree>
    <p:extLst>
      <p:ext uri="{BB962C8B-B14F-4D97-AF65-F5344CB8AC3E}">
        <p14:creationId xmlns:p14="http://schemas.microsoft.com/office/powerpoint/2010/main" val="18049528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353846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DB0DC4-1E0B-4CAF-A9E9-CF32DE90C43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6C0935-0A6F-43DF-AFCF-0B908AEEA715}"/>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B339AF8B-A6C7-4179-895B-21E7B206D910}"/>
              </a:ext>
            </a:extLst>
          </p:cNvPr>
          <p:cNvPicPr>
            <a:picLocks noChangeAspect="1"/>
          </p:cNvPicPr>
          <p:nvPr/>
        </p:nvPicPr>
        <p:blipFill>
          <a:blip r:embed="rId3"/>
          <a:stretch>
            <a:fillRect/>
          </a:stretch>
        </p:blipFill>
        <p:spPr>
          <a:xfrm>
            <a:off x="7372746" y="775140"/>
            <a:ext cx="2475707" cy="53077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Logout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847517" y="2278389"/>
            <a:ext cx="4219783" cy="3370153"/>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 useNavigation } from '@react-navigation/native';</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const navigation = useNavigation();</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logout =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=&gt;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navigation.navigate('login');</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onPress={logout}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4791273"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1092996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54220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Home</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Tree>
    <p:extLst>
      <p:ext uri="{BB962C8B-B14F-4D97-AF65-F5344CB8AC3E}">
        <p14:creationId xmlns:p14="http://schemas.microsoft.com/office/powerpoint/2010/main" val="1307701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ゴミ拾い管理まわりのデータと処理をまとめた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TrashContext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ゴミ拾い一覧の取得処理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ゴミ拾いの登録処理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ゴミ拾い一覧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ポイント</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TrashContext.tsx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ゴミ拾い管理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Tree>
    <p:extLst>
      <p:ext uri="{BB962C8B-B14F-4D97-AF65-F5344CB8AC3E}">
        <p14:creationId xmlns:p14="http://schemas.microsoft.com/office/powerpoint/2010/main" val="20714585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TrashContext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1750338" y="1353631"/>
            <a:ext cx="6079212" cy="47551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Blob</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number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useTrashContext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TrashContextProvider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[]&gt;([]);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then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setTrashList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trashList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reduce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total</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6943727" y="3731205"/>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701333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60827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3896765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4E049400-A9BF-4467-980D-E7D0289E622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D897110-886A-4379-84E7-5CAED6E05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5" name="テキスト ボックス 4">
            <a:extLst>
              <a:ext uri="{FF2B5EF4-FFF2-40B4-BE49-F238E27FC236}">
                <a16:creationId xmlns:a16="http://schemas.microsoft.com/office/drawing/2014/main" id="{18850700-9C57-4AAB-AAEA-08BA696A0C3B}"/>
              </a:ext>
            </a:extLst>
          </p:cNvPr>
          <p:cNvSpPr txBox="1"/>
          <p:nvPr/>
        </p:nvSpPr>
        <p:spPr>
          <a:xfrm>
            <a:off x="5281347" y="1236959"/>
            <a:ext cx="4476958"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View } from 'react-native';</a:t>
            </a:r>
          </a:p>
          <a:p>
            <a:r>
              <a:rPr lang="en-US" altLang="ja-JP" sz="900" b="0" dirty="0">
                <a:solidFill>
                  <a:schemeClr val="bg1">
                    <a:lumMod val="65000"/>
                  </a:schemeClr>
                </a:solidFill>
                <a:effectLst/>
                <a:latin typeface="Consolas" panose="020B0609020204030204" pitchFamily="49" charset="0"/>
              </a:rPr>
              <a:t>import { Card, Text } from 'react-native-elements';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TrashContext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rgbClr val="1A1A1A"/>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trashContext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useTrashContext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getTrashList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styles.lead</a:t>
            </a:r>
            <a:r>
              <a:rPr lang="en-US" altLang="ja-JP" sz="900" b="0" dirty="0">
                <a:solidFill>
                  <a:schemeClr val="bg1">
                    <a:lumMod val="65000"/>
                  </a:schemeClr>
                </a:solidFill>
                <a:effectLst/>
                <a:latin typeface="Consolas" panose="020B0609020204030204" pitchFamily="49" charset="0"/>
              </a:rPr>
              <a:t>}&gt;Let's go pick up trash!&lt;/Text&gt;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styles.point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point</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styles.unit</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pt</a:t>
            </a:r>
            <a:r>
              <a:rPr lang="en-US" altLang="ja-JP" sz="900" b="0" dirty="0">
                <a:solidFill>
                  <a:schemeClr val="bg1">
                    <a:lumMod val="65000"/>
                  </a:schemeClr>
                </a:solidFill>
                <a:effectLst/>
                <a:latin typeface="Consolas" panose="020B0609020204030204" pitchFamily="49" charset="0"/>
              </a:rPr>
              <a:t>&lt;/Text&gt;</a:t>
            </a:r>
          </a:p>
          <a:p>
            <a:r>
              <a:rPr lang="en-US" altLang="ja-JP" sz="900" b="0" dirty="0">
                <a:solidFill>
                  <a:schemeClr val="bg1">
                    <a:lumMod val="65000"/>
                  </a:schemeClr>
                </a:solidFill>
                <a:effectLst/>
                <a:latin typeface="Consolas" panose="020B0609020204030204" pitchFamily="49" charset="0"/>
              </a:rPr>
              <a:t>      &lt;/Text&gt;</a:t>
            </a:r>
          </a:p>
          <a:p>
            <a:r>
              <a:rPr lang="en-US" altLang="ja-JP" sz="900" b="0" dirty="0">
                <a:solidFill>
                  <a:schemeClr val="bg1">
                    <a:lumMod val="65000"/>
                  </a:schemeClr>
                </a:solidFill>
                <a:effectLst/>
                <a:latin typeface="Consolas" panose="020B0609020204030204" pitchFamily="49" charset="0"/>
              </a:rPr>
              <a:t>      &lt;View style={</a:t>
            </a:r>
            <a:r>
              <a:rPr lang="en-US" altLang="ja-JP" sz="900" b="0" dirty="0" err="1">
                <a:solidFill>
                  <a:schemeClr val="bg1">
                    <a:lumMod val="65000"/>
                  </a:schemeClr>
                </a:solidFill>
                <a:effectLst/>
                <a:latin typeface="Consolas" panose="020B0609020204030204" pitchFamily="49" charset="0"/>
              </a:rPr>
              <a:t>styles.trashList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trashContext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trashList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map</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key</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index</a:t>
            </a:r>
            <a:r>
              <a:rPr lang="en-US" altLang="ja-JP" sz="900" b="0" dirty="0">
                <a:solidFill>
                  <a:srgbClr val="1A1A1A"/>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containerStyle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styles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trash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date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Card.Title</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Card.Divider</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Card.Image</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source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uri</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trash</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imageUrl</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Card</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&lt;/View&gt;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mainPage</a:t>
            </a:r>
            <a:r>
              <a:rPr lang="en-US" altLang="ja-JP" sz="900" b="0" dirty="0">
                <a:solidFill>
                  <a:schemeClr val="bg1">
                    <a:lumMod val="65000"/>
                  </a:schemeClr>
                </a:solidFill>
                <a:effectLst/>
                <a:latin typeface="Consolas" panose="020B0609020204030204" pitchFamily="49" charset="0"/>
              </a:rPr>
              <a:t>('home', Component, 'home');</a:t>
            </a:r>
          </a:p>
        </p:txBody>
      </p:sp>
      <p:sp>
        <p:nvSpPr>
          <p:cNvPr id="10" name="テキスト ボックス 9">
            <a:extLst>
              <a:ext uri="{FF2B5EF4-FFF2-40B4-BE49-F238E27FC236}">
                <a16:creationId xmlns:a16="http://schemas.microsoft.com/office/drawing/2014/main" id="{9C8513DE-0903-4E79-8268-C39B3548B706}"/>
              </a:ext>
            </a:extLst>
          </p:cNvPr>
          <p:cNvSpPr txBox="1"/>
          <p:nvPr/>
        </p:nvSpPr>
        <p:spPr>
          <a:xfrm>
            <a:off x="8834578" y="1083070"/>
            <a:ext cx="114280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Home</a:t>
            </a:r>
          </a:p>
        </p:txBody>
      </p:sp>
      <p:sp>
        <p:nvSpPr>
          <p:cNvPr id="2" name="テキスト ボックス 1">
            <a:extLst>
              <a:ext uri="{FF2B5EF4-FFF2-40B4-BE49-F238E27FC236}">
                <a16:creationId xmlns:a16="http://schemas.microsoft.com/office/drawing/2014/main" id="{7931F60C-A044-443E-88AC-A0BF6E052598}"/>
              </a:ext>
            </a:extLst>
          </p:cNvPr>
          <p:cNvSpPr txBox="1"/>
          <p:nvPr/>
        </p:nvSpPr>
        <p:spPr>
          <a:xfrm>
            <a:off x="457198" y="1236959"/>
            <a:ext cx="4476958" cy="309315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chemeClr val="bg1">
                    <a:lumMod val="65000"/>
                  </a:schemeClr>
                </a:solidFill>
                <a:effectLst/>
                <a:latin typeface="Consolas" panose="020B0609020204030204" pitchFamily="49" charset="0"/>
              </a:rPr>
              <a:t>import RootNav from './components/pages/RootNav';</a:t>
            </a:r>
          </a:p>
          <a:p>
            <a:r>
              <a:rPr lang="en-US" altLang="ja-JP" sz="900" b="0">
                <a:solidFill>
                  <a:schemeClr val="bg1">
                    <a:lumMod val="65000"/>
                  </a:schemeClr>
                </a:solidFill>
                <a:effectLst/>
                <a:latin typeface="Consolas" panose="020B0609020204030204" pitchFamily="49" charset="0"/>
              </a:rPr>
              <a:t>import { UserContextProvider } from './contexts/UserContext';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TrashContextProvider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'./contexts/TrashContext'</a:t>
            </a:r>
            <a:r>
              <a:rPr lang="en-US" altLang="ja-JP" sz="900" b="0">
                <a:solidFill>
                  <a:srgbClr val="1A1A1A"/>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&lt;RootNav /&gt;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TrashContextProvider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&lt;/UserContextProvider&gt;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6" name="テキスト ボックス 5">
            <a:extLst>
              <a:ext uri="{FF2B5EF4-FFF2-40B4-BE49-F238E27FC236}">
                <a16:creationId xmlns:a16="http://schemas.microsoft.com/office/drawing/2014/main" id="{B410D0CA-4F64-4D5E-A52B-FC7B0C861558}"/>
              </a:ext>
            </a:extLst>
          </p:cNvPr>
          <p:cNvSpPr txBox="1"/>
          <p:nvPr/>
        </p:nvSpPr>
        <p:spPr>
          <a:xfrm>
            <a:off x="4191404" y="1083070"/>
            <a:ext cx="85705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DC28A3C7-4D76-4154-8D8B-F0A127B5FC80}"/>
              </a:ext>
            </a:extLst>
          </p:cNvPr>
          <p:cNvSpPr txBox="1"/>
          <p:nvPr/>
        </p:nvSpPr>
        <p:spPr>
          <a:xfrm>
            <a:off x="457198" y="4709745"/>
            <a:ext cx="4476958"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初期表示でデータ取得して表示するような場合は</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effect</a:t>
            </a:r>
            <a:r>
              <a:rPr kumimoji="1" lang="ja-JP" altLang="en-US" sz="160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第</a:t>
            </a:r>
            <a:r>
              <a:rPr kumimoji="1" lang="en-US" altLang="ja-JP" sz="1600">
                <a:solidFill>
                  <a:schemeClr val="bg1"/>
                </a:solidFill>
                <a:latin typeface="Meiryo UI" panose="020B0604030504040204" pitchFamily="50" charset="-128"/>
                <a:ea typeface="Meiryo UI" panose="020B0604030504040204" pitchFamily="50" charset="-128"/>
              </a:rPr>
              <a:t>2</a:t>
            </a:r>
            <a:r>
              <a:rPr kumimoji="1" lang="ja-JP" altLang="en-US" sz="1600">
                <a:solidFill>
                  <a:schemeClr val="bg1"/>
                </a:solidFill>
                <a:latin typeface="Meiryo UI" panose="020B0604030504040204" pitchFamily="50" charset="-128"/>
                <a:ea typeface="Meiryo UI" panose="020B0604030504040204" pitchFamily="50" charset="-128"/>
              </a:rPr>
              <a:t>引数に空配列を指定することで初期表示の時だけ第</a:t>
            </a:r>
            <a:r>
              <a:rPr kumimoji="1" lang="en-US" altLang="ja-JP" sz="1600">
                <a:solidFill>
                  <a:schemeClr val="bg1"/>
                </a:solidFill>
                <a:latin typeface="Meiryo UI" panose="020B0604030504040204" pitchFamily="50" charset="-128"/>
                <a:ea typeface="Meiryo UI" panose="020B0604030504040204" pitchFamily="50" charset="-128"/>
              </a:rPr>
              <a:t>1</a:t>
            </a:r>
            <a:r>
              <a:rPr kumimoji="1" lang="ja-JP" altLang="en-US" sz="1600">
                <a:solidFill>
                  <a:schemeClr val="bg1"/>
                </a:solidFill>
                <a:latin typeface="Meiryo UI" panose="020B0604030504040204" pitchFamily="50" charset="-128"/>
                <a:ea typeface="Meiryo UI" panose="020B0604030504040204" pitchFamily="50" charset="-128"/>
              </a:rPr>
              <a:t>引数に指定した処理を実行します。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17F18FD-9684-45E5-864F-8FD15DC802CF}"/>
              </a:ext>
            </a:extLst>
          </p:cNvPr>
          <p:cNvPicPr>
            <a:picLocks noChangeAspect="1"/>
          </p:cNvPicPr>
          <p:nvPr/>
        </p:nvPicPr>
        <p:blipFill>
          <a:blip r:embed="rId3"/>
          <a:stretch>
            <a:fillRect/>
          </a:stretch>
        </p:blipFill>
        <p:spPr>
          <a:xfrm>
            <a:off x="10306843" y="1242853"/>
            <a:ext cx="1554979" cy="3333750"/>
          </a:xfrm>
          <a:prstGeom prst="rect">
            <a:avLst/>
          </a:prstGeom>
        </p:spPr>
      </p:pic>
    </p:spTree>
    <p:extLst>
      <p:ext uri="{BB962C8B-B14F-4D97-AF65-F5344CB8AC3E}">
        <p14:creationId xmlns:p14="http://schemas.microsoft.com/office/powerpoint/2010/main" val="13593921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Pick</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Tree>
    <p:extLst>
      <p:ext uri="{BB962C8B-B14F-4D97-AF65-F5344CB8AC3E}">
        <p14:creationId xmlns:p14="http://schemas.microsoft.com/office/powerpoint/2010/main" val="8267479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スマホのカメラで撮った写真、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またはライブラリにある写真を選択して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ゴミ拾い写真を登録します。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カメラ周りの処理を行う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expo-image-picker</a:t>
            </a:r>
            <a:r>
              <a:rPr kumimoji="1" lang="ja-JP" altLang="en-US" sz="2000">
                <a:latin typeface="Meiryo UI" panose="020B0604030504040204" pitchFamily="50" charset="-128"/>
                <a:ea typeface="Meiryo UI" panose="020B0604030504040204" pitchFamily="50" charset="-128"/>
              </a:rPr>
              <a:t>というライブラリを使います。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ImagePicker</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https://docs.expo.io/versions/latest/sdk/imagepicker/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pic>
        <p:nvPicPr>
          <p:cNvPr id="4" name="図 3">
            <a:extLst>
              <a:ext uri="{FF2B5EF4-FFF2-40B4-BE49-F238E27FC236}">
                <a16:creationId xmlns:a16="http://schemas.microsoft.com/office/drawing/2014/main" id="{7D53A619-4F72-4EC5-A31D-AB2F7DD84ACC}"/>
              </a:ext>
            </a:extLst>
          </p:cNvPr>
          <p:cNvPicPr>
            <a:picLocks noChangeAspect="1"/>
          </p:cNvPicPr>
          <p:nvPr/>
        </p:nvPicPr>
        <p:blipFill>
          <a:blip r:embed="rId4"/>
          <a:stretch>
            <a:fillRect/>
          </a:stretch>
        </p:blipFill>
        <p:spPr>
          <a:xfrm>
            <a:off x="8509266" y="642275"/>
            <a:ext cx="2554608" cy="5476875"/>
          </a:xfrm>
          <a:prstGeom prst="rect">
            <a:avLst/>
          </a:prstGeom>
        </p:spPr>
      </p:pic>
    </p:spTree>
    <p:extLst>
      <p:ext uri="{BB962C8B-B14F-4D97-AF65-F5344CB8AC3E}">
        <p14:creationId xmlns:p14="http://schemas.microsoft.com/office/powerpoint/2010/main" val="38013173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3" name="テキスト ボックス 12">
            <a:extLst>
              <a:ext uri="{FF2B5EF4-FFF2-40B4-BE49-F238E27FC236}">
                <a16:creationId xmlns:a16="http://schemas.microsoft.com/office/drawing/2014/main" id="{B165823A-2BE7-480D-9FE1-ECE14A840526}"/>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54639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5AF1DA-CF36-4AB8-8C0C-0638B0350BD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AEB9BC0-A95C-4261-A7E6-6E09FE96B93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ImagePicker</a:t>
            </a:r>
            <a:r>
              <a:rPr kumimoji="1" lang="ja-JP" altLang="en-US" sz="2800" b="1">
                <a:latin typeface="Meiryo UI" panose="020B0604030504040204" pitchFamily="50" charset="-128"/>
                <a:ea typeface="Meiryo UI" panose="020B0604030504040204" pitchFamily="50" charset="-128"/>
              </a:rPr>
              <a:t>を使ったカメラの操作</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
        <p:nvSpPr>
          <p:cNvPr id="2" name="テキスト ボックス 1">
            <a:extLst>
              <a:ext uri="{FF2B5EF4-FFF2-40B4-BE49-F238E27FC236}">
                <a16:creationId xmlns:a16="http://schemas.microsoft.com/office/drawing/2014/main" id="{EE9A9CE5-AC85-4B23-A929-B0B6CC3D1CA8}"/>
              </a:ext>
            </a:extLst>
          </p:cNvPr>
          <p:cNvSpPr txBox="1"/>
          <p:nvPr/>
        </p:nvSpPr>
        <p:spPr>
          <a:xfrm>
            <a:off x="528372" y="1372740"/>
            <a:ext cx="5405704" cy="4893647"/>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ImagePicker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'expo-image-picker'</a:t>
            </a:r>
            <a:endParaRPr lang="en-US" altLang="ja-JP" sz="900" b="0" dirty="0">
              <a:solidFill>
                <a:srgbClr val="1A1A1A"/>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image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useEffect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requestCameraRollPermissionsAsync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'granted'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'Sorry, we need camera roll permissions to make this work!'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takePhoto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launchCameraAsync</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mediaTypes</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ImagePicker</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MediaTypeOptions</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Images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allowsEditing</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true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aspect: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3</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quality:</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cancelled</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setImage</a:t>
            </a:r>
            <a:r>
              <a:rPr lang="en-US" altLang="ja-JP" sz="900" b="0" dirty="0">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result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uri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endParaRPr lang="en-US" altLang="ja-JP" sz="900" dirty="0">
              <a:solidFill>
                <a:srgbClr val="1A1A1A"/>
              </a:solidFill>
              <a:latin typeface="Consolas" panose="020B0609020204030204" pitchFamily="49" charset="0"/>
            </a:endParaRP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D9EE18A2-51BB-464B-8237-A4B0462567FA}"/>
              </a:ext>
            </a:extLst>
          </p:cNvPr>
          <p:cNvSpPr txBox="1"/>
          <p:nvPr/>
        </p:nvSpPr>
        <p:spPr>
          <a:xfrm>
            <a:off x="6096000" y="1372740"/>
            <a:ext cx="5257799" cy="4893647"/>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launchImageLibraryAsync</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mediaTypes: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ImagePicker</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MediaTypeOptions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allowsEditing:</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true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aspect: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quality: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cancelled</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result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const pickUpTrash = () =&gt;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setImage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navigation.navigate('home');</a:t>
            </a:r>
          </a:p>
          <a:p>
            <a:r>
              <a:rPr lang="en-US" altLang="ja-JP" sz="900" b="0">
                <a:solidFill>
                  <a:schemeClr val="bg1">
                    <a:lumMod val="65000"/>
                  </a:schemeClr>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takePhoto</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pickImage</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&amp;&amp;</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source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uri:</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image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en-US" altLang="ja-JP" sz="900" b="0">
                <a:solidFill>
                  <a:schemeClr val="bg1">
                    <a:lumMod val="65000"/>
                  </a:schemeClr>
                </a:solidFill>
                <a:effectLst/>
                <a:latin typeface="Consolas" panose="020B0609020204030204" pitchFamily="49" charset="0"/>
              </a:rPr>
              <a:t>        onPress={pickUpTrash} disabled={image === ''}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p>
        </p:txBody>
      </p:sp>
      <p:sp>
        <p:nvSpPr>
          <p:cNvPr id="15" name="テキスト ボックス 14">
            <a:extLst>
              <a:ext uri="{FF2B5EF4-FFF2-40B4-BE49-F238E27FC236}">
                <a16:creationId xmlns:a16="http://schemas.microsoft.com/office/drawing/2014/main" id="{15A92DED-F567-49EA-A82B-EBF4CCBD7680}"/>
              </a:ext>
            </a:extLst>
          </p:cNvPr>
          <p:cNvSpPr txBox="1"/>
          <p:nvPr/>
        </p:nvSpPr>
        <p:spPr>
          <a:xfrm>
            <a:off x="3466360" y="3532625"/>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カメラのアクセス権限チェック</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2D424BA-50AA-4483-9B4A-07EC378356F0}"/>
              </a:ext>
            </a:extLst>
          </p:cNvPr>
          <p:cNvSpPr txBox="1"/>
          <p:nvPr/>
        </p:nvSpPr>
        <p:spPr>
          <a:xfrm>
            <a:off x="3466360" y="4799642"/>
            <a:ext cx="2387122"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カメラで写真をとる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B0BD4B7-9B59-4B3A-8EB8-8E5C5D4FD4C4}"/>
              </a:ext>
            </a:extLst>
          </p:cNvPr>
          <p:cNvSpPr txBox="1"/>
          <p:nvPr/>
        </p:nvSpPr>
        <p:spPr>
          <a:xfrm>
            <a:off x="8493364" y="2052825"/>
            <a:ext cx="2743200" cy="36388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ライブラリにある写真を選択する</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41C1B48-40BD-4E6F-BC72-451CA9B19340}"/>
              </a:ext>
            </a:extLst>
          </p:cNvPr>
          <p:cNvSpPr txBox="1"/>
          <p:nvPr/>
        </p:nvSpPr>
        <p:spPr>
          <a:xfrm>
            <a:off x="5016843" y="1218851"/>
            <a:ext cx="949364"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Picking</a:t>
            </a:r>
          </a:p>
        </p:txBody>
      </p:sp>
    </p:spTree>
    <p:extLst>
      <p:ext uri="{BB962C8B-B14F-4D97-AF65-F5344CB8AC3E}">
        <p14:creationId xmlns:p14="http://schemas.microsoft.com/office/powerpoint/2010/main" val="16264813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2781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の歴史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6 Minutes DevOps: DevOps </a:t>
            </a:r>
            <a:r>
              <a:rPr kumimoji="1" lang="ja-JP" altLang="en-US" sz="2000">
                <a:latin typeface="Meiryo UI" panose="020B0604030504040204" pitchFamily="50" charset="-128"/>
                <a:ea typeface="Meiryo UI" panose="020B0604030504040204" pitchFamily="50" charset="-128"/>
              </a:rPr>
              <a:t>の歴史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https://channel9.msdn.com/Blogs/livedevopsinjapan/6min-DevOps-1</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→事前に観ましたか？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リリースサイクル、早く、頻繁に、安全に</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2w</a:t>
            </a:r>
            <a:r>
              <a:rPr kumimoji="1" lang="ja-JP" altLang="en-US" sz="2000">
                <a:latin typeface="Meiryo UI" panose="020B0604030504040204" pitchFamily="50" charset="-128"/>
                <a:ea typeface="Meiryo UI" panose="020B0604030504040204" pitchFamily="50" charset="-128"/>
              </a:rPr>
              <a:t>で動作するアプリ</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→エンドゲーム（</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、受入テスト）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をチームに、テスト自動化</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→インフラ引き渡し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→インフラ自動化、</a:t>
            </a:r>
            <a:r>
              <a:rPr kumimoji="1" lang="en-US" altLang="ja-JP" sz="2000">
                <a:latin typeface="Meiryo UI" panose="020B0604030504040204" pitchFamily="50" charset="-128"/>
                <a:ea typeface="Meiryo UI" panose="020B0604030504040204" pitchFamily="50" charset="-128"/>
              </a:rPr>
              <a:t>Web</a:t>
            </a:r>
            <a:r>
              <a:rPr kumimoji="1" lang="ja-JP" altLang="en-US" sz="2000">
                <a:latin typeface="Meiryo UI" panose="020B0604030504040204" pitchFamily="50" charset="-128"/>
                <a:ea typeface="Meiryo UI" panose="020B0604030504040204" pitchFamily="50" charset="-128"/>
              </a:rPr>
              <a:t>オペレーション（クラウド）</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46FA83E2-E9F8-4C87-836D-541B3616D974}"/>
              </a:ext>
            </a:extLst>
          </p:cNvPr>
          <p:cNvPicPr>
            <a:picLocks noChangeAspect="1"/>
          </p:cNvPicPr>
          <p:nvPr/>
        </p:nvPicPr>
        <p:blipFill>
          <a:blip r:embed="rId3"/>
          <a:stretch>
            <a:fillRect/>
          </a:stretch>
        </p:blipFill>
        <p:spPr>
          <a:xfrm>
            <a:off x="6612462" y="2499511"/>
            <a:ext cx="4500365" cy="3363740"/>
          </a:xfrm>
          <a:prstGeom prst="rect">
            <a:avLst/>
          </a:prstGeom>
        </p:spPr>
      </p:pic>
    </p:spTree>
    <p:extLst>
      <p:ext uri="{BB962C8B-B14F-4D97-AF65-F5344CB8AC3E}">
        <p14:creationId xmlns:p14="http://schemas.microsoft.com/office/powerpoint/2010/main" val="1749812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10 deploys per day</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2009</a:t>
            </a:r>
            <a:r>
              <a:rPr kumimoji="1" lang="ja-JP" altLang="en-US" sz="2800" b="1">
                <a:latin typeface="Meiryo UI" panose="020B0604030504040204" pitchFamily="50" charset="-128"/>
                <a:ea typeface="Meiryo UI" panose="020B0604030504040204" pitchFamily="50" charset="-128"/>
              </a:rPr>
              <a:t>年）</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deploys per day</a:t>
            </a:r>
          </a:p>
          <a:p>
            <a:pPr>
              <a:lnSpc>
                <a:spcPts val="3200"/>
              </a:lnSpc>
            </a:pPr>
            <a:r>
              <a:rPr kumimoji="1" lang="en-US" altLang="ja-JP">
                <a:latin typeface="Meiryo UI" panose="020B0604030504040204" pitchFamily="50" charset="-128"/>
                <a:ea typeface="Meiryo UI" panose="020B0604030504040204" pitchFamily="50" charset="-128"/>
                <a:hlinkClick r:id="rId2"/>
              </a:rPr>
              <a:t>https://www.slideshare.net/jallspaw/10-deploys-per-day-dev-and-ops-cooperation-at-flickr</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B751575F-CC84-4C56-8FB9-556B36A62607}"/>
              </a:ext>
            </a:extLst>
          </p:cNvPr>
          <p:cNvPicPr>
            <a:picLocks noChangeAspect="1"/>
          </p:cNvPicPr>
          <p:nvPr/>
        </p:nvPicPr>
        <p:blipFill>
          <a:blip r:embed="rId3"/>
          <a:stretch>
            <a:fillRect/>
          </a:stretch>
        </p:blipFill>
        <p:spPr>
          <a:xfrm>
            <a:off x="4409279" y="2589826"/>
            <a:ext cx="2991268" cy="3062716"/>
          </a:xfrm>
          <a:prstGeom prst="rect">
            <a:avLst/>
          </a:prstGeom>
        </p:spPr>
      </p:pic>
      <p:pic>
        <p:nvPicPr>
          <p:cNvPr id="5" name="図 4">
            <a:extLst>
              <a:ext uri="{FF2B5EF4-FFF2-40B4-BE49-F238E27FC236}">
                <a16:creationId xmlns:a16="http://schemas.microsoft.com/office/drawing/2014/main" id="{24BF189B-5D0F-4882-906D-B06CE09C9FBC}"/>
              </a:ext>
            </a:extLst>
          </p:cNvPr>
          <p:cNvPicPr>
            <a:picLocks noChangeAspect="1"/>
          </p:cNvPicPr>
          <p:nvPr/>
        </p:nvPicPr>
        <p:blipFill>
          <a:blip r:embed="rId4"/>
          <a:stretch>
            <a:fillRect/>
          </a:stretch>
        </p:blipFill>
        <p:spPr>
          <a:xfrm>
            <a:off x="734309" y="2585063"/>
            <a:ext cx="2972776" cy="3062716"/>
          </a:xfrm>
          <a:prstGeom prst="rect">
            <a:avLst/>
          </a:prstGeom>
        </p:spPr>
      </p:pic>
      <p:pic>
        <p:nvPicPr>
          <p:cNvPr id="7" name="図 6">
            <a:extLst>
              <a:ext uri="{FF2B5EF4-FFF2-40B4-BE49-F238E27FC236}">
                <a16:creationId xmlns:a16="http://schemas.microsoft.com/office/drawing/2014/main" id="{5833C9CB-8EE4-47AE-BF38-DB7A4E5CD1A3}"/>
              </a:ext>
            </a:extLst>
          </p:cNvPr>
          <p:cNvPicPr>
            <a:picLocks noChangeAspect="1"/>
          </p:cNvPicPr>
          <p:nvPr/>
        </p:nvPicPr>
        <p:blipFill>
          <a:blip r:embed="rId5"/>
          <a:stretch>
            <a:fillRect/>
          </a:stretch>
        </p:blipFill>
        <p:spPr>
          <a:xfrm>
            <a:off x="8102741" y="2580301"/>
            <a:ext cx="2991268" cy="3072241"/>
          </a:xfrm>
          <a:prstGeom prst="rect">
            <a:avLst/>
          </a:prstGeom>
        </p:spPr>
      </p:pic>
    </p:spTree>
    <p:extLst>
      <p:ext uri="{BB962C8B-B14F-4D97-AF65-F5344CB8AC3E}">
        <p14:creationId xmlns:p14="http://schemas.microsoft.com/office/powerpoint/2010/main" val="13940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明確な定義はないです。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開発と運用が一丸となってプロダクト</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サービスの価値を高めるための改善活動に取り組むこと。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プロダクト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サービスの価値を高める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BML</a:t>
            </a:r>
            <a:r>
              <a:rPr kumimoji="1" lang="ja-JP" altLang="en-US" sz="2000">
                <a:highlight>
                  <a:srgbClr val="FFFF00"/>
                </a:highlight>
                <a:latin typeface="Meiryo UI" panose="020B0604030504040204" pitchFamily="50" charset="-128"/>
                <a:ea typeface="Meiryo UI" panose="020B0604030504040204" pitchFamily="50" charset="-128"/>
              </a:rPr>
              <a:t>ループ（</a:t>
            </a:r>
            <a:r>
              <a:rPr kumimoji="1" lang="en-US" altLang="ja-JP" sz="2000">
                <a:highlight>
                  <a:srgbClr val="FFFF00"/>
                </a:highlight>
                <a:latin typeface="Meiryo UI" panose="020B0604030504040204" pitchFamily="50" charset="-128"/>
                <a:ea typeface="Meiryo UI" panose="020B0604030504040204" pitchFamily="50" charset="-128"/>
              </a:rPr>
              <a:t>Build/Measure/Learn</a:t>
            </a:r>
            <a:r>
              <a:rPr kumimoji="1" lang="ja-JP" altLang="en-US" sz="2000">
                <a:highlight>
                  <a:srgbClr val="FFFF00"/>
                </a:highlight>
                <a:latin typeface="Meiryo UI" panose="020B0604030504040204" pitchFamily="50" charset="-128"/>
                <a:ea typeface="Meiryo UI" panose="020B0604030504040204" pitchFamily="50" charset="-128"/>
              </a:rPr>
              <a:t>）</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体系的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に開発サイクルを回して </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効果的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に学びを得るには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https://techlife.cookpad.com/entry/2018/02/10/150709</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4191385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のパフォーマンス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エリート </a:t>
            </a:r>
            <a:r>
              <a:rPr kumimoji="1" lang="en-US" altLang="ja-JP" sz="2000">
                <a:latin typeface="Meiryo UI" panose="020B0604030504040204" pitchFamily="50" charset="-128"/>
                <a:ea typeface="Meiryo UI" panose="020B0604030504040204" pitchFamily="50" charset="-128"/>
              </a:rPr>
              <a:t>DevOps </a:t>
            </a:r>
            <a:r>
              <a:rPr kumimoji="1" lang="ja-JP" altLang="en-US" sz="2000">
                <a:latin typeface="Meiryo UI" panose="020B0604030504040204" pitchFamily="50" charset="-128"/>
                <a:ea typeface="Meiryo UI" panose="020B0604030504040204" pitchFamily="50" charset="-128"/>
              </a:rPr>
              <a:t>チームであることを </a:t>
            </a:r>
            <a:r>
              <a:rPr kumimoji="1" lang="en-US" altLang="ja-JP" sz="2000">
                <a:latin typeface="Meiryo UI" panose="020B0604030504040204" pitchFamily="50" charset="-128"/>
                <a:ea typeface="Meiryo UI" panose="020B0604030504040204" pitchFamily="50" charset="-128"/>
              </a:rPr>
              <a:t>Four Keys </a:t>
            </a:r>
            <a:r>
              <a:rPr kumimoji="1" lang="ja-JP" altLang="en-US" sz="2000">
                <a:latin typeface="Meiryo UI" panose="020B0604030504040204" pitchFamily="50" charset="-128"/>
                <a:ea typeface="Meiryo UI" panose="020B0604030504040204" pitchFamily="50" charset="-128"/>
              </a:rPr>
              <a:t>プロジェクトで確認する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1400">
                <a:latin typeface="Meiryo UI" panose="020B0604030504040204" pitchFamily="50" charset="-128"/>
                <a:ea typeface="Meiryo UI" panose="020B0604030504040204" pitchFamily="50" charset="-128"/>
                <a:hlinkClick r:id="rId2"/>
              </a:rPr>
              <a:t>https://cloud.google.com/blog/ja/products/gcp/using-the-four-keys-to-measure-your-devops-performance</a:t>
            </a:r>
            <a:endParaRPr kumimoji="1" lang="en-US" altLang="ja-JP" sz="14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デプロイの頻度</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組織による正常な本番環境へのリリースの頻度</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変更のリードタイム</a:t>
            </a:r>
            <a:r>
              <a:rPr kumimoji="1" lang="en-US" altLang="ja-JP" sz="2000">
                <a:highlight>
                  <a:srgbClr val="FFFF00"/>
                </a:highlight>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	- commit </a:t>
            </a:r>
            <a:r>
              <a:rPr kumimoji="1" lang="ja-JP" altLang="en-US" sz="2000">
                <a:latin typeface="Meiryo UI" panose="020B0604030504040204" pitchFamily="50" charset="-128"/>
                <a:ea typeface="Meiryo UI" panose="020B0604030504040204" pitchFamily="50" charset="-128"/>
              </a:rPr>
              <a:t>から本番環境稼働までの所要時間</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変更障害率</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デプロイが原因で本番環境で障害が発生する割合（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サービス復元時間</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組織が本番環境での障害から回復するのにかかる時間</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32734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をはじめる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バリューストリームマッピング</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アイデアが生まれてから、利用者の手元に価値が届けられるまでの流れを可視化するツールです。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バリューストリームマッピングをやってみた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https://dev.classmethod.jp/articles/value-stream-mapping/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よくある例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承認プロセスが多く待ち時間が多い。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チームが分かれているため引き渡しに時間がかかる。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手作業でやっているので時間がかかる。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〇価値を生み出していますか？</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236462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280893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活動をやりやすい環境</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1478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BML</a:t>
            </a:r>
            <a:r>
              <a:rPr kumimoji="1" lang="ja-JP" altLang="en-US" sz="2000">
                <a:latin typeface="Meiryo UI" panose="020B0604030504040204" pitchFamily="50" charset="-128"/>
                <a:ea typeface="Meiryo UI" panose="020B0604030504040204" pitchFamily="50" charset="-128"/>
              </a:rPr>
              <a:t>ループを出発点にして考えてみましょう。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7" name="四角形: 角を丸くする 6">
            <a:extLst>
              <a:ext uri="{FF2B5EF4-FFF2-40B4-BE49-F238E27FC236}">
                <a16:creationId xmlns:a16="http://schemas.microsoft.com/office/drawing/2014/main" id="{01B4D3FF-9EF2-4AF8-B067-98BFD366C99D}"/>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2A384C23-2657-4B79-ABA7-5EF3AB8CE13C}"/>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FEAE74-D4D2-49B7-95E6-74848D9195B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93733B3F-F190-4030-B734-C61E2D8EE997}"/>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C9770853-67DB-4D5F-ACC1-51E5BCF7F57A}"/>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BC566203-8E75-4F39-8D0D-E31F7D1DB774}"/>
              </a:ext>
            </a:extLst>
          </p:cNvPr>
          <p:cNvPicPr>
            <a:picLocks noChangeAspect="1"/>
          </p:cNvPicPr>
          <p:nvPr/>
        </p:nvPicPr>
        <p:blipFill>
          <a:blip r:embed="rId2"/>
          <a:stretch>
            <a:fillRect/>
          </a:stretch>
        </p:blipFill>
        <p:spPr>
          <a:xfrm>
            <a:off x="6997265" y="1367084"/>
            <a:ext cx="4354361" cy="2454767"/>
          </a:xfrm>
          <a:prstGeom prst="rect">
            <a:avLst/>
          </a:prstGeom>
          <a:ln>
            <a:noFill/>
          </a:ln>
          <a:effectLst>
            <a:outerShdw blurRad="292100" dist="139700" dir="2700000" algn="tl" rotWithShape="0">
              <a:srgbClr val="333333">
                <a:alpha val="65000"/>
              </a:srgbClr>
            </a:outerShdw>
          </a:effectLst>
        </p:spPr>
      </p:pic>
      <p:cxnSp>
        <p:nvCxnSpPr>
          <p:cNvPr id="16" name="直線矢印コネクタ 15">
            <a:extLst>
              <a:ext uri="{FF2B5EF4-FFF2-40B4-BE49-F238E27FC236}">
                <a16:creationId xmlns:a16="http://schemas.microsoft.com/office/drawing/2014/main" id="{BB5A05F1-833B-476C-9375-AF6289CBECAC}"/>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996E4FEA-C4EA-4B77-AE3E-ABB06F8265B7}"/>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F50D6EF-8161-4729-8C7D-5A574EDD513D}"/>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FBA6747-537E-43DB-8FE9-D5DED985C360}"/>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4A51FF-0ABA-4A59-A15C-B66CCB862677}"/>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DB4BA04-BCFF-498C-BA45-DE8480CBB887}"/>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7E28DAD-EAC3-47A5-AD5E-B2E5345DB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ハンズオン資料のダウンロードのお願い</a:t>
            </a:r>
            <a:endParaRPr kumimoji="1" lang="en-US" altLang="ja-JP"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ハンズオンに参加頂き、ありがとうございます。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本日使用する</a:t>
            </a:r>
            <a:r>
              <a:rPr kumimoji="1" lang="ja-JP" altLang="en-US" sz="200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は</a:t>
            </a: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のチャットで連絡します。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ダウンロード後、任意の場所で</a:t>
            </a:r>
            <a:r>
              <a:rPr kumimoji="1" lang="en-US" altLang="ja-JP" sz="2000">
                <a:latin typeface="Meiryo UI" panose="020B0604030504040204" pitchFamily="50" charset="-128"/>
                <a:ea typeface="Meiryo UI" panose="020B0604030504040204" pitchFamily="50" charset="-128"/>
              </a:rPr>
              <a:t>zip</a:t>
            </a:r>
            <a:r>
              <a:rPr kumimoji="1" lang="ja-JP" altLang="en-US" sz="2000">
                <a:latin typeface="Meiryo UI" panose="020B0604030504040204" pitchFamily="50" charset="-128"/>
                <a:ea typeface="Meiryo UI" panose="020B0604030504040204" pitchFamily="50" charset="-128"/>
              </a:rPr>
              <a:t>ファイルの解凍をお願いします。</a:t>
            </a:r>
            <a:endParaRPr kumimoji="1" lang="en-US" altLang="ja-JP" sz="200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
        <p:nvSpPr>
          <p:cNvPr id="10" name="テキスト ボックス 9">
            <a:extLst>
              <a:ext uri="{FF2B5EF4-FFF2-40B4-BE49-F238E27FC236}">
                <a16:creationId xmlns:a16="http://schemas.microsoft.com/office/drawing/2014/main" id="{75D199ED-138E-4BCA-BE87-424486F174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C7CC5A0-F0F1-4E83-9184-17B94C509A6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
        <p:nvSpPr>
          <p:cNvPr id="21" name="四角形: 角を丸くする 20">
            <a:extLst>
              <a:ext uri="{FF2B5EF4-FFF2-40B4-BE49-F238E27FC236}">
                <a16:creationId xmlns:a16="http://schemas.microsoft.com/office/drawing/2014/main" id="{2699A1E6-08E2-480B-9071-952DE63B7AAB}"/>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AD627EB2-1FB1-4673-8421-0F3BC922E874}"/>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C1E9704B-6791-43F8-AD5D-01FC1B79787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9391AC9-B411-49D9-B098-A3F820E57B79}"/>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EE1A32FA-4AC7-424E-99FA-21B75BC50F8C}"/>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77636173-CEF1-4FE2-A987-9C9661529557}"/>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157A72EA-FD99-4124-B1D0-DC44E350927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FAE3378-9D9F-419A-9BC6-E5D32D668EF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B1A14A1-EB80-441A-9592-DB87FD1726EC}"/>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C88AB85-1934-434A-B61B-81FC6CF5DE62}"/>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67C770B-1873-48C1-8A21-D8B52B43C759}"/>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4FFD6EA-C871-432B-AABE-5C5D17C507DB}"/>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21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0" y="1308543"/>
            <a:ext cx="5414465"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課題</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バグ管理（</a:t>
            </a:r>
            <a:r>
              <a:rPr kumimoji="1" lang="en-US" altLang="ja-JP" sz="2000">
                <a:latin typeface="Meiryo UI" panose="020B0604030504040204" pitchFamily="50" charset="-128"/>
                <a:ea typeface="Meiryo UI" panose="020B0604030504040204" pitchFamily="50" charset="-128"/>
              </a:rPr>
              <a:t>ITS/BTS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かんばん、バックログ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バージョン管理（</a:t>
            </a:r>
            <a:r>
              <a:rPr kumimoji="1" lang="en-US" altLang="ja-JP" sz="2000">
                <a:latin typeface="Meiryo UI" panose="020B0604030504040204" pitchFamily="50" charset="-128"/>
                <a:ea typeface="Meiryo UI" panose="020B0604030504040204" pitchFamily="50" charset="-128"/>
              </a:rPr>
              <a:t>VCS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a:t>
            </a:r>
          </a:p>
          <a:p>
            <a:pPr>
              <a:lnSpc>
                <a:spcPts val="3200"/>
              </a:lnSpc>
            </a:pPr>
            <a:r>
              <a:rPr kumimoji="1" lang="ja-JP" altLang="en-US" sz="2000">
                <a:latin typeface="Meiryo UI" panose="020B0604030504040204" pitchFamily="50" charset="-128"/>
                <a:ea typeface="Meiryo UI" panose="020B0604030504040204" pitchFamily="50" charset="-128"/>
              </a:rPr>
              <a:t>ピアレビュー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プルリクエスト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マージリクエスト（</a:t>
            </a:r>
            <a:r>
              <a:rPr kumimoji="1" lang="en-US" altLang="ja-JP" sz="2000">
                <a:latin typeface="Meiryo UI" panose="020B0604030504040204" pitchFamily="50" charset="-128"/>
                <a:ea typeface="Meiryo UI" panose="020B0604030504040204" pitchFamily="50" charset="-128"/>
              </a:rPr>
              <a:t>PR/MR</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r>
              <a:rPr kumimoji="1" lang="en-US" altLang="ja-JP" sz="2000">
                <a:latin typeface="Meiryo UI" panose="020B0604030504040204" pitchFamily="50" charset="-128"/>
                <a:ea typeface="Meiryo UI" panose="020B0604030504040204" pitchFamily="50" charset="-128"/>
              </a:rPr>
              <a:t>CI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パイプライン（ビルド、テスト等の自動化）</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a:t>
            </a:r>
            <a:r>
              <a:rPr kumimoji="1" lang="en-US" altLang="ja-JP" sz="2000">
                <a:latin typeface="Meiryo UI" panose="020B0604030504040204" pitchFamily="50" charset="-128"/>
                <a:ea typeface="Meiryo UI" panose="020B0604030504040204" pitchFamily="50" charset="-128"/>
              </a:rPr>
              <a:t>CD</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パイプライン（無停止デプロイ、リリース承認）</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18" name="四角形: 角を丸くする 17">
            <a:extLst>
              <a:ext uri="{FF2B5EF4-FFF2-40B4-BE49-F238E27FC236}">
                <a16:creationId xmlns:a16="http://schemas.microsoft.com/office/drawing/2014/main" id="{B1C88B20-338A-4F59-91E0-E944A0964F68}"/>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EB72591F-40C1-4435-9B87-0F6D1333B2A7}"/>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DD4D5DA-9AC6-4779-A90C-05FC4C5CEEB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D4D58525-743E-4F25-82FE-2B437AFAF4E5}"/>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62BDD97E-44A4-4037-8194-4AAEABD2324D}"/>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9131CA87-1464-4918-AAF2-74451F446BD3}"/>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B5887216-1CA0-4ABF-9348-CBB934056B02}"/>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C9A663C-35F6-4BB2-ADF1-2E38068BEE2A}"/>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E2D3FA8-9766-4BDA-8BEE-929C4BC87EE8}"/>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97133BE-38AC-46F2-B66E-CD891ED000D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5134AC4-5210-475A-B925-170B6C18AC18}"/>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121E7B8-0F10-4AB5-83C9-BAF7C307DA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563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687679F7-F356-4FA8-ACE3-1405A3E29E6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9C3730B-B514-40F1-975C-0F980446A5E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8" name="テキスト ボックス 17">
            <a:extLst>
              <a:ext uri="{FF2B5EF4-FFF2-40B4-BE49-F238E27FC236}">
                <a16:creationId xmlns:a16="http://schemas.microsoft.com/office/drawing/2014/main" id="{2400CC5C-6F76-445A-8E3D-89AD2D12BE26}"/>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077DFD09-E534-43D2-8E5F-5CD80D104F8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70907A04-EBED-48AD-8091-E546B00B6DB7}"/>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28D96C53-09C7-4118-86E6-1FB120ADA12F}"/>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1BD4FD7E-7A98-44D4-8CE3-C29511DDD701}"/>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6C280804-387F-45FE-AE4D-0EAB7AC23E2A}"/>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3BAD5F8D-D58E-4344-AFF0-ED7947D752F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883D308-571F-41E1-A4D4-E81CA23D25B5}"/>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2B429C2-0436-4547-AC7D-2A8DCD90E0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3228710-BBF4-41D9-B092-AA0AD48FDF90}"/>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745F86F-CCAF-4D2B-95CC-AF4AA779DF82}"/>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2CB2F6-D7BD-440A-9F58-4614C0D8700E}"/>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DF6BBA4-0CC0-4C0D-8150-6B1D283ABE0D}"/>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84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9" name="テキスト ボックス 18">
            <a:extLst>
              <a:ext uri="{FF2B5EF4-FFF2-40B4-BE49-F238E27FC236}">
                <a16:creationId xmlns:a16="http://schemas.microsoft.com/office/drawing/2014/main" id="{D415D2BB-14F3-4A86-9CD2-2F3A12286443}"/>
              </a:ext>
            </a:extLst>
          </p:cNvPr>
          <p:cNvSpPr txBox="1"/>
          <p:nvPr/>
        </p:nvSpPr>
        <p:spPr>
          <a:xfrm>
            <a:off x="6610531" y="1308543"/>
            <a:ext cx="5285058"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ビジネスメトリクスの可視化、ログの検索</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アラート通知、アサイン管理、エスカレーション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バックアップ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データのバックアップと復元</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セキュリティ</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リモートから本番運用、本番運用の承認</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権限管理、監査証跡</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構成変更のルール違反検知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第三者の不正アクセス防止</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34" name="四角形: 角を丸くする 33">
            <a:extLst>
              <a:ext uri="{FF2B5EF4-FFF2-40B4-BE49-F238E27FC236}">
                <a16:creationId xmlns:a16="http://schemas.microsoft.com/office/drawing/2014/main" id="{9DA67E22-C61E-4E3C-9AC8-094A409977A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35" name="四角形: 角を丸くする 34">
            <a:extLst>
              <a:ext uri="{FF2B5EF4-FFF2-40B4-BE49-F238E27FC236}">
                <a16:creationId xmlns:a16="http://schemas.microsoft.com/office/drawing/2014/main" id="{C42169BE-4F00-4D26-825B-78DC1EE64862}"/>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48AE9601-88B9-4DC8-A94F-F14591C3AC80}"/>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4E65374F-171B-41D6-AAC1-6D24F38F2C5F}"/>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3B5A13DF-582B-49EB-AB22-1D1CF0667E0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604D5215-942F-4CBE-9B1C-41C21B784A19}"/>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663CD59D-09EE-4574-B5C6-BCF73C8C9B73}"/>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0DA6DDB-90E0-4966-9F65-9710F280669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9E8272-8FBB-448A-BC3A-A86473A05639}"/>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5DE9A5B-E4A8-4F15-9784-52F845EB6245}"/>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203E7A3-B3D9-42FE-8279-51C50D5045EB}"/>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D25AEA92-2D77-4922-8828-C843037D41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3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EC8CBB3-C8E8-4371-9DF3-71AF936F18F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A50C8E0-093A-4D08-987D-64EF34F7F2F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
        <p:nvSpPr>
          <p:cNvPr id="18" name="テキスト ボックス 17">
            <a:extLst>
              <a:ext uri="{FF2B5EF4-FFF2-40B4-BE49-F238E27FC236}">
                <a16:creationId xmlns:a16="http://schemas.microsoft.com/office/drawing/2014/main" id="{BF89C479-38AD-4ACD-BF50-4EF425D9F66D}"/>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EF2CF52-A154-4F9D-9860-02D777618011}"/>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70D3E06-BE78-4330-9286-C200958C166B}"/>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B3553E6A-E99E-4852-9EE8-80C09500D48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DA938D06-5096-4D43-BA7A-10DD1E4B117D}"/>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D3A1DDC2-E8F4-45A4-A892-35B45189A599}"/>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5BB6071-48A5-462F-908E-09718D24E46E}"/>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BBBCA904-DE21-49C6-AE75-B947E1BCBF1B}"/>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BE5B670-22AF-47DC-91D7-B4F179663F99}"/>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AB82DDB7-A7EB-4CB8-BAB5-94B392882F25}"/>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CCEC173-17F9-486D-B53A-17E568FD2703}"/>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6CF25D6-F3DA-4287-8BE3-37EAF9F2AE5D}"/>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C2E29F-A07B-412E-B0C5-A2FB49ADBFB3}"/>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5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23" name="テキスト ボックス 22">
            <a:extLst>
              <a:ext uri="{FF2B5EF4-FFF2-40B4-BE49-F238E27FC236}">
                <a16:creationId xmlns:a16="http://schemas.microsoft.com/office/drawing/2014/main" id="{9AE4493C-D7A0-4C6A-9E41-464C6E4017E1}"/>
              </a:ext>
            </a:extLst>
          </p:cNvPr>
          <p:cNvSpPr txBox="1"/>
          <p:nvPr/>
        </p:nvSpPr>
        <p:spPr>
          <a:xfrm>
            <a:off x="6610531" y="1308543"/>
            <a:ext cx="5285058" cy="249773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a:latin typeface="Meiryo UI" panose="020B0604030504040204" pitchFamily="50" charset="-128"/>
                <a:ea typeface="Meiryo UI" panose="020B0604030504040204" pitchFamily="50" charset="-128"/>
              </a:rPr>
              <a:t>サービスの仮説検証で失敗してしまうのはなぜか？</a:t>
            </a:r>
          </a:p>
          <a:p>
            <a:pPr>
              <a:lnSpc>
                <a:spcPts val="3200"/>
              </a:lnSpc>
            </a:pPr>
            <a:r>
              <a:rPr kumimoji="1" lang="en-US" altLang="ja-JP">
                <a:latin typeface="Meiryo UI" panose="020B0604030504040204" pitchFamily="50" charset="-128"/>
                <a:ea typeface="Meiryo UI" panose="020B0604030504040204" pitchFamily="50" charset="-128"/>
              </a:rPr>
              <a:t>Cookpad</a:t>
            </a:r>
            <a:r>
              <a:rPr kumimoji="1" lang="ja-JP" altLang="en-US">
                <a:latin typeface="Meiryo UI" panose="020B0604030504040204" pitchFamily="50" charset="-128"/>
                <a:ea typeface="Meiryo UI" panose="020B0604030504040204" pitchFamily="50" charset="-128"/>
              </a:rPr>
              <a:t>が実践する“体系的”開発サイクルの作り方</a:t>
            </a:r>
            <a:endParaRPr kumimoji="1" lang="en-US" altLang="ja-JP">
              <a:latin typeface="Meiryo UI" panose="020B0604030504040204" pitchFamily="50" charset="-128"/>
              <a:ea typeface="Meiryo UI" panose="020B0604030504040204" pitchFamily="50" charset="-128"/>
            </a:endParaRPr>
          </a:p>
          <a:p>
            <a:pPr>
              <a:lnSpc>
                <a:spcPts val="3200"/>
              </a:lnSpc>
            </a:pPr>
            <a:r>
              <a:rPr kumimoji="1" lang="en-US" altLang="ja-JP">
                <a:latin typeface="Meiryo UI" panose="020B0604030504040204" pitchFamily="50" charset="-128"/>
                <a:ea typeface="Meiryo UI" panose="020B0604030504040204" pitchFamily="50" charset="-128"/>
                <a:hlinkClick r:id="rId2"/>
              </a:rPr>
              <a:t>https://logmi.jp/tech/articles/282800</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578747BB-6522-4F7A-ACBD-A6E541C0C34B}"/>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0C08209-56BD-4DD3-B570-9B4F9E45EFFF}"/>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3826C97-E153-496F-B66F-DFEB8D21B854}"/>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C89574D6-02E7-4FA8-B90E-C5825AD238D6}"/>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0BEC4FDC-A100-4A8B-9605-5A84434A116D}"/>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1" name="四角形: 角を丸くする 30">
            <a:extLst>
              <a:ext uri="{FF2B5EF4-FFF2-40B4-BE49-F238E27FC236}">
                <a16:creationId xmlns:a16="http://schemas.microsoft.com/office/drawing/2014/main" id="{E39DD0E0-6BE2-4AE5-9651-B5B4C47D9C2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2F3FB375-F9B7-403B-96DA-26F79AF67E38}"/>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5BDE262-9F19-4125-B0E5-1B87A59066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2EBF01-C070-468D-A3CB-2DFF14F601A4}"/>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7B56A81-FF72-4E0F-ABE9-94132A45C56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4BF5519-A145-47F8-9C52-8F498DB48508}"/>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130755F5-CF3B-4F95-9EC3-BC2B72A6B3A6}"/>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96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B3C6AAC-C937-42BB-8BA3-D57C28F038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5E3BAEF-2619-4F35-B537-465132775B9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13CA852C-E301-446A-A2F4-F9A761018F3C}"/>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0DE3138C-B397-4D3E-B500-FE2C30489019}"/>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9AFC547-72DC-45D5-ADD4-DA27178396A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E98E8E7-2F38-45A1-9182-84E6D20A805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F0C567A5-E390-4C48-A79C-6092BB1FF28E}"/>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1B3F61ED-BBDA-4A8F-9170-3DF7BEF4701D}"/>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8ED047EE-E1C1-4070-A021-2823955DD026}"/>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CEE0872-4747-46F9-A309-52D8E221D5B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260FCDB-31BB-498A-9AD7-9FCBE42F105B}"/>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32375B5-259A-48B2-81EF-C9F46B61F563}"/>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2708A81-7F64-4125-9154-D10FD5091A80}"/>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9741FDA-3F39-4F2B-A5E7-7BEA2881053E}"/>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60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コミュニケーション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コミュニケーションハブとしてのチャット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チャットにすべての情報を集約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コミュニケーションの過程・結果を残す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RP/MR</a:t>
            </a:r>
            <a:r>
              <a:rPr kumimoji="1" lang="ja-JP" altLang="en-US" sz="2000">
                <a:highlight>
                  <a:srgbClr val="FFFF00"/>
                </a:highlight>
                <a:latin typeface="Meiryo UI" panose="020B0604030504040204" pitchFamily="50" charset="-128"/>
                <a:ea typeface="Meiryo UI" panose="020B0604030504040204" pitchFamily="50" charset="-128"/>
              </a:rPr>
              <a:t>の状態、</a:t>
            </a:r>
            <a:r>
              <a:rPr kumimoji="1" lang="en-US" altLang="ja-JP" sz="2000">
                <a:highlight>
                  <a:srgbClr val="FFFF00"/>
                </a:highlight>
                <a:latin typeface="Meiryo UI" panose="020B0604030504040204" pitchFamily="50" charset="-128"/>
                <a:ea typeface="Meiryo UI" panose="020B0604030504040204" pitchFamily="50" charset="-128"/>
              </a:rPr>
              <a:t>CI/CD</a:t>
            </a:r>
            <a:r>
              <a:rPr kumimoji="1" lang="ja-JP" altLang="en-US" sz="2000">
                <a:highlight>
                  <a:srgbClr val="FFFF00"/>
                </a:highlight>
                <a:latin typeface="Meiryo UI" panose="020B0604030504040204" pitchFamily="50" charset="-128"/>
                <a:ea typeface="Meiryo UI" panose="020B0604030504040204" pitchFamily="50" charset="-128"/>
              </a:rPr>
              <a:t>の結果を通知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障害通知やアラートを通知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ビジネスメトリクスを通知</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0315AA9-1F53-48AA-BBEF-CB210A116957}"/>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2639BF6F-2F4B-4797-8FC4-CAE9436F0D18}"/>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C50E697-B53A-439C-937C-A56D59F02406}"/>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51F59C5A-77C3-49C5-85BC-A37201BC0A2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EB66F910-E838-40EB-BFE1-046B1F1DA48B}"/>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7558196A-0BDD-4D20-856C-5C96FC1B0185}"/>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949C6982-224A-4D5B-BC10-6DED9EDCA591}"/>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86CB187-D399-44F2-873A-1DF362F3DD56}"/>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2CB1102-8E38-486F-9CC4-788DA93B4536}"/>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1E45C58-E7C0-41FC-B840-361CFC86EFFF}"/>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CF8252-C219-4766-A73F-FD9705EC7D71}"/>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B09679C-EA10-4653-9103-83B0CBF1C388}"/>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43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コミュニケーションハブとしてチャットに</a:t>
            </a:r>
            <a:r>
              <a:rPr kumimoji="1" lang="ja-JP" altLang="en-US" sz="2000">
                <a:highlight>
                  <a:srgbClr val="FFFF00"/>
                </a:highlight>
                <a:latin typeface="Meiryo UI" panose="020B0604030504040204" pitchFamily="50" charset="-128"/>
                <a:ea typeface="Meiryo UI" panose="020B0604030504040204" pitchFamily="50" charset="-128"/>
              </a:rPr>
              <a:t>情報が集約</a:t>
            </a:r>
            <a:r>
              <a:rPr kumimoji="1" lang="ja-JP" altLang="en-US" sz="2000">
                <a:latin typeface="Meiryo UI" panose="020B0604030504040204" pitchFamily="50" charset="-128"/>
                <a:ea typeface="Meiryo UI" panose="020B0604030504040204" pitchFamily="50" charset="-128"/>
              </a:rPr>
              <a:t>され、リリースプロセスやモニタリングは</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され、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に不可欠な機能が備わっている環境です。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885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Tree>
    <p:extLst>
      <p:ext uri="{BB962C8B-B14F-4D97-AF65-F5344CB8AC3E}">
        <p14:creationId xmlns:p14="http://schemas.microsoft.com/office/powerpoint/2010/main" val="4339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2B8F400-AC9E-4591-8082-362D3EAD0E6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43302EA-920C-4B5C-BC62-BC356FE7AA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このスライドを</a:t>
            </a: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にしたファイルを提供しています。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PDF</a:t>
            </a:r>
            <a:r>
              <a:rPr kumimoji="1" lang="ja-JP" altLang="en-US" sz="2000">
                <a:latin typeface="Meiryo UI" panose="020B0604030504040204" pitchFamily="50" charset="-128"/>
                <a:ea typeface="Meiryo UI" panose="020B0604030504040204" pitchFamily="50" charset="-128"/>
              </a:rPr>
              <a:t>ファイルを開いて見れる状態にしてください。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devops-handson/devops-handson.pdf</a:t>
            </a: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
        <p:nvSpPr>
          <p:cNvPr id="81" name="四角形: 角を丸くする 80">
            <a:extLst>
              <a:ext uri="{FF2B5EF4-FFF2-40B4-BE49-F238E27FC236}">
                <a16:creationId xmlns:a16="http://schemas.microsoft.com/office/drawing/2014/main" id="{AE7D02A4-55BD-46FB-A7DA-C22AD8B22359}"/>
              </a:ext>
            </a:extLst>
          </p:cNvPr>
          <p:cNvSpPr/>
          <p:nvPr/>
        </p:nvSpPr>
        <p:spPr>
          <a:xfrm>
            <a:off x="7685954" y="1806556"/>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安定運用に関するもの</a:t>
            </a:r>
          </a:p>
        </p:txBody>
      </p:sp>
    </p:spTree>
    <p:extLst>
      <p:ext uri="{BB962C8B-B14F-4D97-AF65-F5344CB8AC3E}">
        <p14:creationId xmlns:p14="http://schemas.microsoft.com/office/powerpoint/2010/main" val="2953505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ハンズオンではセキュリティとバックアップ以外のところを見ていきます。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7537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ハンズオンの題材</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403715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チャットサービス</a:t>
            </a:r>
            <a:r>
              <a:rPr kumimoji="1" lang="ja-JP" altLang="en-US" sz="2000">
                <a:latin typeface="Meiryo UI" panose="020B0604030504040204" pitchFamily="50" charset="-128"/>
                <a:ea typeface="Meiryo UI" panose="020B0604030504040204" pitchFamily="50" charset="-128"/>
              </a:rPr>
              <a:t>を提供しているチームです。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チャットサービスは</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構成のアプリケーションです。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 + REST API</a:t>
            </a:r>
            <a:r>
              <a:rPr kumimoji="1" lang="ja-JP" altLang="en-US" sz="2000">
                <a:latin typeface="Meiryo UI" panose="020B0604030504040204" pitchFamily="50" charset="-128"/>
                <a:ea typeface="Meiryo UI" panose="020B0604030504040204" pitchFamily="50" charset="-128"/>
              </a:rPr>
              <a:t>構成のサービス開発リファレンス</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https://fintan.jp/?p=5952</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↑コード例にあるチャットサービスを使っています。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：画面イメージを貼る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8" name="テキスト ボックス 7">
            <a:extLst>
              <a:ext uri="{FF2B5EF4-FFF2-40B4-BE49-F238E27FC236}">
                <a16:creationId xmlns:a16="http://schemas.microsoft.com/office/drawing/2014/main" id="{62066C48-35E7-4294-A523-4F63032D414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spTree>
    <p:extLst>
      <p:ext uri="{BB962C8B-B14F-4D97-AF65-F5344CB8AC3E}">
        <p14:creationId xmlns:p14="http://schemas.microsoft.com/office/powerpoint/2010/main" val="296898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cxnSp>
        <p:nvCxnSpPr>
          <p:cNvPr id="76" name="直線矢印コネクタ 75">
            <a:extLst>
              <a:ext uri="{FF2B5EF4-FFF2-40B4-BE49-F238E27FC236}">
                <a16:creationId xmlns:a16="http://schemas.microsoft.com/office/drawing/2014/main" id="{7D4AD609-E048-455E-AA31-F4098E5D5FD9}"/>
              </a:ext>
            </a:extLst>
          </p:cNvPr>
          <p:cNvCxnSpPr>
            <a:cxnSpLocks/>
            <a:stCxn id="1026" idx="3"/>
            <a:endCxn id="55" idx="1"/>
          </p:cNvCxnSpPr>
          <p:nvPr/>
        </p:nvCxnSpPr>
        <p:spPr>
          <a:xfrm flipV="1">
            <a:off x="1233090" y="1913826"/>
            <a:ext cx="686276" cy="37227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Production</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Production</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56" idx="1"/>
          </p:cNvCxnSpPr>
          <p:nvPr/>
        </p:nvCxnSpPr>
        <p:spPr>
          <a:xfrm>
            <a:off x="1233090" y="2286105"/>
            <a:ext cx="686276" cy="18990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10921"/>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62" idx="1"/>
          </p:cNvCxnSpPr>
          <p:nvPr/>
        </p:nvCxnSpPr>
        <p:spPr>
          <a:xfrm>
            <a:off x="2918782" y="5862408"/>
            <a:ext cx="1071211" cy="34386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61" idx="3"/>
          </p:cNvCxnSpPr>
          <p:nvPr/>
        </p:nvCxnSpPr>
        <p:spPr>
          <a:xfrm flipH="1">
            <a:off x="7261556" y="5862408"/>
            <a:ext cx="1216997" cy="35151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9" idx="3"/>
          </p:cNvCxnSpPr>
          <p:nvPr/>
        </p:nvCxnSpPr>
        <p:spPr>
          <a:xfrm flipH="1">
            <a:off x="6866032" y="2186129"/>
            <a:ext cx="754478" cy="18649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矢印コネクタ 185">
            <a:extLst>
              <a:ext uri="{FF2B5EF4-FFF2-40B4-BE49-F238E27FC236}">
                <a16:creationId xmlns:a16="http://schemas.microsoft.com/office/drawing/2014/main" id="{C6FBB652-9342-4EC5-B60B-8B4CDA708091}"/>
              </a:ext>
            </a:extLst>
          </p:cNvPr>
          <p:cNvCxnSpPr>
            <a:cxnSpLocks/>
            <a:stCxn id="157" idx="3"/>
            <a:endCxn id="158" idx="1"/>
          </p:cNvCxnSpPr>
          <p:nvPr/>
        </p:nvCxnSpPr>
        <p:spPr>
          <a:xfrm>
            <a:off x="4450186" y="2153451"/>
            <a:ext cx="1173523" cy="12313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A4FEAD13-85DF-4C4A-80AA-E3CE9F0F3F33}"/>
              </a:ext>
            </a:extLst>
          </p:cNvPr>
          <p:cNvCxnSpPr>
            <a:cxnSpLocks/>
            <a:stCxn id="84" idx="2"/>
            <a:endCxn id="188" idx="0"/>
          </p:cNvCxnSpPr>
          <p:nvPr/>
        </p:nvCxnSpPr>
        <p:spPr>
          <a:xfrm>
            <a:off x="3182109" y="5212154"/>
            <a:ext cx="362590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9BFFE565-7012-4D46-9E55-67C3C1615348}"/>
              </a:ext>
            </a:extLst>
          </p:cNvPr>
          <p:cNvCxnSpPr>
            <a:cxnSpLocks/>
            <a:stCxn id="84" idx="0"/>
            <a:endCxn id="158" idx="2"/>
          </p:cNvCxnSpPr>
          <p:nvPr/>
        </p:nvCxnSpPr>
        <p:spPr>
          <a:xfrm flipV="1">
            <a:off x="3182109" y="2825944"/>
            <a:ext cx="3207295" cy="63068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a:extLst>
              <a:ext uri="{FF2B5EF4-FFF2-40B4-BE49-F238E27FC236}">
                <a16:creationId xmlns:a16="http://schemas.microsoft.com/office/drawing/2014/main" id="{6852F102-A811-41A7-85FE-523D0BC4679F}"/>
              </a:ext>
            </a:extLst>
          </p:cNvPr>
          <p:cNvCxnSpPr>
            <a:cxnSpLocks/>
            <a:stCxn id="85" idx="0"/>
            <a:endCxn id="158" idx="2"/>
          </p:cNvCxnSpPr>
          <p:nvPr/>
        </p:nvCxnSpPr>
        <p:spPr>
          <a:xfrm flipH="1" flipV="1">
            <a:off x="6389404" y="2825944"/>
            <a:ext cx="1396451" cy="630686"/>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20" name="図 219">
            <a:extLst>
              <a:ext uri="{FF2B5EF4-FFF2-40B4-BE49-F238E27FC236}">
                <a16:creationId xmlns:a16="http://schemas.microsoft.com/office/drawing/2014/main" id="{5E5F21A9-F7D6-4D43-82F4-1210E23AE745}"/>
              </a:ext>
            </a:extLst>
          </p:cNvPr>
          <p:cNvPicPr>
            <a:picLocks noChangeAspect="1"/>
          </p:cNvPicPr>
          <p:nvPr/>
        </p:nvPicPr>
        <p:blipFill>
          <a:blip r:embed="rId4"/>
          <a:stretch>
            <a:fillRect/>
          </a:stretch>
        </p:blipFill>
        <p:spPr>
          <a:xfrm>
            <a:off x="8897784" y="413482"/>
            <a:ext cx="2985454" cy="1700050"/>
          </a:xfrm>
          <a:prstGeom prst="rect">
            <a:avLst/>
          </a:prstGeom>
        </p:spPr>
      </p:pic>
    </p:spTree>
    <p:extLst>
      <p:ext uri="{BB962C8B-B14F-4D97-AF65-F5344CB8AC3E}">
        <p14:creationId xmlns:p14="http://schemas.microsoft.com/office/powerpoint/2010/main" val="371764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Epona</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882460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1962771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今日紹介した</a:t>
            </a:r>
            <a:r>
              <a:rPr kumimoji="1" lang="en-US" altLang="ja-JP" sz="2000">
                <a:latin typeface="Meiryo UI" panose="020B0604030504040204" pitchFamily="50" charset="-128"/>
                <a:ea typeface="Meiryo UI" panose="020B0604030504040204" pitchFamily="50" charset="-128"/>
              </a:rPr>
              <a:t>Epona</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環境構築ツールキットを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月末に</a:t>
            </a: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で公開予定です。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どなたでもご利用頂けますのでぜひご活用ください。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Tree>
    <p:extLst>
      <p:ext uri="{BB962C8B-B14F-4D97-AF65-F5344CB8AC3E}">
        <p14:creationId xmlns:p14="http://schemas.microsoft.com/office/powerpoint/2010/main" val="168842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本日が最終回です。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ご参加くださった皆さんありがとうございます！</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Tree>
    <p:extLst>
      <p:ext uri="{BB962C8B-B14F-4D97-AF65-F5344CB8AC3E}">
        <p14:creationId xmlns:p14="http://schemas.microsoft.com/office/powerpoint/2010/main" val="1652382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991958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462716" y="375973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651928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60036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2662422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717A2E5-918F-413F-B712-6ECFE62D1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40519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モバイルアプリ入門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モバイルアプリが画面遷移をコントロールします。</a:t>
            </a:r>
            <a:endParaRPr kumimoji="1" lang="en-US" altLang="ja-JP" sz="200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a:latin typeface="Meiryo UI" panose="020B0604030504040204" pitchFamily="50" charset="-128"/>
                <a:ea typeface="Meiryo UI" panose="020B0604030504040204" pitchFamily="50" charset="-128"/>
              </a:rPr>
              <a:t>リクエスト</a:t>
            </a:r>
            <a:endParaRPr kumimoji="1" lang="en-US" altLang="ja-JP" sz="200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データ</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サーバ</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操作に応じた</a:t>
            </a:r>
            <a:endParaRPr kumimoji="1" lang="en-US" altLang="ja-JP" sz="2000">
              <a:solidFill>
                <a:schemeClr val="tx1"/>
              </a:solidFill>
              <a:latin typeface="Meiryo UI" panose="020B0604030504040204" pitchFamily="50" charset="-128"/>
              <a:ea typeface="Meiryo UI" panose="020B0604030504040204" pitchFamily="50" charset="-128"/>
            </a:endParaRPr>
          </a:p>
          <a:p>
            <a:r>
              <a:rPr kumimoji="1" lang="ja-JP" altLang="en-US" sz="200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a:solidFill>
                  <a:schemeClr val="tx1"/>
                </a:solidFill>
                <a:latin typeface="Meiryo UI" panose="020B0604030504040204" pitchFamily="50" charset="-128"/>
                <a:ea typeface="Meiryo UI" panose="020B0604030504040204" pitchFamily="50" charset="-128"/>
              </a:rPr>
              <a:t>処理結果に応じた画面を表示する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62180" y="4031591"/>
            <a:ext cx="1926590" cy="615553"/>
          </a:xfrm>
          <a:prstGeom prst="rect">
            <a:avLst/>
          </a:prstGeom>
          <a:noFill/>
        </p:spPr>
        <p:txBody>
          <a:bodyPr wrap="square" lIns="0" tIns="0" rIns="0" bIns="0" rtlCol="0" anchor="ctr" anchorCtr="0">
            <a:spAutoFit/>
          </a:bodyPr>
          <a:lstStyle/>
          <a:p>
            <a:pPr algn="ctr">
              <a:lnSpc>
                <a:spcPts val="2400"/>
              </a:lnSpc>
            </a:pPr>
            <a:r>
              <a:rPr kumimoji="1" lang="ja-JP" altLang="en-US" sz="2000">
                <a:latin typeface="Meiryo UI" panose="020B0604030504040204" pitchFamily="50" charset="-128"/>
                <a:ea typeface="Meiryo UI" panose="020B0604030504040204" pitchFamily="50" charset="-128"/>
              </a:rPr>
              <a:t>スマホ</a:t>
            </a:r>
            <a:endParaRPr kumimoji="1" lang="en-US" altLang="ja-JP" sz="2000">
              <a:latin typeface="Meiryo UI" panose="020B0604030504040204" pitchFamily="50" charset="-128"/>
              <a:ea typeface="Meiryo UI" panose="020B0604030504040204" pitchFamily="50" charset="-128"/>
            </a:endParaRPr>
          </a:p>
          <a:p>
            <a:pPr algn="ctr">
              <a:lnSpc>
                <a:spcPts val="2400"/>
              </a:lnSpc>
            </a:pPr>
            <a:r>
              <a:rPr kumimoji="1" lang="ja-JP" altLang="en-US" sz="2000">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pic>
        <p:nvPicPr>
          <p:cNvPr id="2050" name="Picture 2" descr="スマートフォン・スマホのイラスト">
            <a:extLst>
              <a:ext uri="{FF2B5EF4-FFF2-40B4-BE49-F238E27FC236}">
                <a16:creationId xmlns:a16="http://schemas.microsoft.com/office/drawing/2014/main" id="{5EDE9F52-5947-40D6-A6C3-2B60F6BD1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970" y="2887803"/>
            <a:ext cx="1097298" cy="11894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CFE094-88ED-481E-8C44-562FDEFEE9A6}"/>
              </a:ext>
            </a:extLst>
          </p:cNvPr>
          <p:cNvSpPr txBox="1"/>
          <p:nvPr/>
        </p:nvSpPr>
        <p:spPr>
          <a:xfrm>
            <a:off x="9282793" y="5549457"/>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アイコンはいらすとやを使用しています。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https://www.irasutoya.com/</a:t>
            </a:r>
          </a:p>
        </p:txBody>
      </p:sp>
    </p:spTree>
    <p:extLst>
      <p:ext uri="{BB962C8B-B14F-4D97-AF65-F5344CB8AC3E}">
        <p14:creationId xmlns:p14="http://schemas.microsoft.com/office/powerpoint/2010/main" val="3469406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クロスプラットフォーム開発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スマホアプリは</a:t>
            </a:r>
            <a:r>
              <a:rPr kumimoji="1" lang="en-US" altLang="ja-JP" sz="2000">
                <a:highlight>
                  <a:srgbClr val="FFFF00"/>
                </a:highlight>
                <a:latin typeface="Meiryo UI" panose="020B0604030504040204" pitchFamily="50" charset="-128"/>
                <a:ea typeface="Meiryo UI" panose="020B0604030504040204" pitchFamily="50" charset="-128"/>
              </a:rPr>
              <a:t>iOS</a:t>
            </a:r>
            <a:r>
              <a:rPr kumimoji="1" lang="ja-JP" altLang="en-US" sz="2000">
                <a:latin typeface="Meiryo UI" panose="020B0604030504040204" pitchFamily="50" charset="-128"/>
                <a:ea typeface="Meiryo UI" panose="020B0604030504040204" pitchFamily="50" charset="-128"/>
              </a:rPr>
              <a:t>と</a:t>
            </a:r>
            <a:r>
              <a:rPr kumimoji="1" lang="en-US" altLang="ja-JP" sz="2000">
                <a:highlight>
                  <a:srgbClr val="FFFF00"/>
                </a:highlight>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への対応が求められます。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コードを共有しないネイティブ実装（</a:t>
            </a:r>
            <a:r>
              <a:rPr kumimoji="1" lang="en-US" altLang="ja-JP" sz="2000">
                <a:latin typeface="Meiryo UI" panose="020B0604030504040204" pitchFamily="50" charset="-128"/>
                <a:ea typeface="Meiryo UI" panose="020B0604030504040204" pitchFamily="50" charset="-128"/>
              </a:rPr>
              <a:t>Swift</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Kotlin</a:t>
            </a:r>
            <a:r>
              <a:rPr kumimoji="1" lang="ja-JP" altLang="en-US" sz="2000">
                <a:latin typeface="Meiryo UI" panose="020B0604030504040204" pitchFamily="50" charset="-128"/>
                <a:ea typeface="Meiryo UI" panose="020B0604030504040204" pitchFamily="50" charset="-128"/>
              </a:rPr>
              <a:t>）での開発は大変です。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つのコードで複数のプラットフォーム向けの開発を行うことを</a:t>
            </a:r>
            <a:r>
              <a:rPr kumimoji="1" lang="ja-JP" altLang="en-US" sz="2000">
                <a:highlight>
                  <a:srgbClr val="FFFF00"/>
                </a:highlight>
                <a:latin typeface="Meiryo UI" panose="020B0604030504040204" pitchFamily="50" charset="-128"/>
                <a:ea typeface="Meiryo UI" panose="020B0604030504040204" pitchFamily="50" charset="-128"/>
              </a:rPr>
              <a:t>クロスプラットフォーム開発</a:t>
            </a:r>
            <a:r>
              <a:rPr kumimoji="1" lang="ja-JP" altLang="en-US" sz="2000">
                <a:latin typeface="Meiryo UI" panose="020B0604030504040204" pitchFamily="50" charset="-128"/>
                <a:ea typeface="Meiryo UI" panose="020B0604030504040204" pitchFamily="50" charset="-128"/>
              </a:rPr>
              <a:t>と呼びます。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クロスプラットフォーム開発向けのフレームワークとして</a:t>
            </a:r>
            <a:r>
              <a:rPr kumimoji="1" lang="en-US" altLang="ja-JP" sz="2000">
                <a:latin typeface="Meiryo UI" panose="020B0604030504040204" pitchFamily="50" charset="-128"/>
                <a:ea typeface="Meiryo UI" panose="020B0604030504040204" pitchFamily="50" charset="-128"/>
              </a:rPr>
              <a:t>Flutter</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等があります。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同じ</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の開発にも活かせるので</a:t>
            </a: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モバイルアプリのクロスプラットフォーム開発：</a:t>
            </a:r>
            <a:r>
              <a:rPr kumimoji="1" lang="en-US" altLang="ja-JP" sz="2000">
                <a:latin typeface="Meiryo UI" panose="020B0604030504040204" pitchFamily="50" charset="-128"/>
                <a:ea typeface="Meiryo UI" panose="020B0604030504040204" pitchFamily="50" charset="-128"/>
              </a:rPr>
              <a:t>Flutter vs. React Native</a:t>
            </a:r>
            <a:r>
              <a:rPr kumimoji="1" lang="ja-JP" altLang="en-US" sz="2000">
                <a:latin typeface="Meiryo UI" panose="020B0604030504040204" pitchFamily="50" charset="-128"/>
                <a:ea typeface="Meiryo UI" panose="020B0604030504040204" pitchFamily="50" charset="-128"/>
              </a:rPr>
              <a:t>を徹底比較</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4"/>
              </a:rPr>
              <a:t>https://kaopiz.com/ja-news-cross-platform-framework-flutter-vs-react-native/</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SPA</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Single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Page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Application</a:t>
            </a:r>
            <a:r>
              <a:rPr kumimoji="1" lang="ja-JP" altLang="en-US" sz="2000">
                <a:highlight>
                  <a:srgbClr val="FFFF00"/>
                </a:highlight>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を作るためのフレームワークです。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https://ja.reactjs.org/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8097647" y="1028978"/>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endParaRPr kumimoji="1" lang="ja-JP" altLang="en-US" sz="2800" b="1">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8941462" y="5656188"/>
            <a:ext cx="2909207" cy="571695"/>
          </a:xfrm>
          <a:prstGeom prst="rect">
            <a:avLst/>
          </a:prstGeom>
          <a:noFill/>
        </p:spPr>
        <p:txBody>
          <a:bodyPr wrap="square" rtlCol="0">
            <a:spAutoFit/>
          </a:bodyPr>
          <a:lstStyle/>
          <a:p>
            <a:pPr>
              <a:lnSpc>
                <a:spcPts val="2000"/>
              </a:lnSpc>
            </a:pPr>
            <a:r>
              <a:rPr kumimoji="1" lang="ja-JP" altLang="en-US" sz="120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8344451" y="4560491"/>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Tree>
    <p:extLst>
      <p:ext uri="{BB962C8B-B14F-4D97-AF65-F5344CB8AC3E}">
        <p14:creationId xmlns:p14="http://schemas.microsoft.com/office/powerpoint/2010/main" val="565296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79F54AA-0A30-449F-A7C8-3AE5184EA81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07980" y="1218095"/>
            <a:ext cx="4791457" cy="4421810"/>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で</a:t>
            </a:r>
            <a:r>
              <a:rPr kumimoji="1" lang="ja-JP" altLang="en-US" sz="2000">
                <a:highlight>
                  <a:srgbClr val="FFFF00"/>
                </a:highlight>
                <a:latin typeface="Meiryo UI" panose="020B0604030504040204" pitchFamily="50" charset="-128"/>
                <a:ea typeface="Meiryo UI" panose="020B0604030504040204" pitchFamily="50" charset="-128"/>
              </a:rPr>
              <a:t>モバイルアプリ</a:t>
            </a:r>
            <a:r>
              <a:rPr kumimoji="1" lang="ja-JP" altLang="en-US" sz="2000">
                <a:latin typeface="Meiryo UI" panose="020B0604030504040204" pitchFamily="50" charset="-128"/>
                <a:ea typeface="Meiryo UI" panose="020B0604030504040204" pitchFamily="50" charset="-128"/>
              </a:rPr>
              <a:t>を作れるにようしたフレームワークです。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クロスプラットフォーム開発ができます。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画面部品</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＝コンポーネント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、イベントハンドリング、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状態保持、画面遷移</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＝ルーティング</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モバイルアプリ作成に必要な仕組みを提供してくれます。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でコーディングします。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Native</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https://reactnative.dev/</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Native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28775" y="5391157"/>
            <a:ext cx="3943941" cy="348493"/>
          </a:xfrm>
          <a:prstGeom prst="rect">
            <a:avLst/>
          </a:prstGeom>
          <a:noFill/>
        </p:spPr>
        <p:txBody>
          <a:bodyPr wrap="square" lIns="0" tIns="0" rIns="0" bIns="0" rtlCol="0" anchor="t" anchorCtr="0">
            <a:spAutoFit/>
          </a:bodyPr>
          <a:lstStyle/>
          <a:p>
            <a:pPr algn="ctr">
              <a:lnSpc>
                <a:spcPts val="3200"/>
              </a:lnSpc>
            </a:pPr>
            <a:r>
              <a:rPr kumimoji="1" lang="ja-JP" altLang="en-US" sz="160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a:solidFill>
                  <a:schemeClr val="bg2">
                    <a:lumMod val="50000"/>
                  </a:schemeClr>
                </a:solidFill>
                <a:latin typeface="Meiryo UI" panose="020B0604030504040204" pitchFamily="50" charset="-128"/>
                <a:ea typeface="Meiryo UI" panose="020B0604030504040204" pitchFamily="50" charset="-128"/>
              </a:rPr>
              <a:t>Native</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Tree>
    <p:extLst>
      <p:ext uri="{BB962C8B-B14F-4D97-AF65-F5344CB8AC3E}">
        <p14:creationId xmlns:p14="http://schemas.microsoft.com/office/powerpoint/2010/main" val="2831797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TypeScript</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の大部分は</a:t>
            </a: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で作ります。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は型がないので苦労します。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動かすまで間違いに気づけないです。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少しでも苦労を和らげたいので</a:t>
            </a:r>
            <a:r>
              <a:rPr kumimoji="1" lang="en-US" altLang="ja-JP" sz="2000">
                <a:highlight>
                  <a:srgbClr val="FFFF00"/>
                </a:highlight>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を使い、</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en-US" altLang="ja-JP" sz="2000">
                <a:latin typeface="Meiryo UI" panose="020B0604030504040204" pitchFamily="50" charset="-128"/>
                <a:ea typeface="Meiryo UI" panose="020B0604030504040204" pitchFamily="50" charset="-128"/>
              </a:rPr>
              <a:t>JavaScript</a:t>
            </a:r>
            <a:r>
              <a:rPr kumimoji="1" lang="ja-JP" altLang="en-US" sz="2000">
                <a:latin typeface="Meiryo UI" panose="020B0604030504040204" pitchFamily="50" charset="-128"/>
                <a:ea typeface="Meiryo UI" panose="020B0604030504040204" pitchFamily="50" charset="-128"/>
              </a:rPr>
              <a:t>に型を導入します。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学習コストに見合うだけの恩恵を受けられます。</a:t>
            </a:r>
            <a:endParaRPr kumimoji="1" lang="en-US" altLang="ja-JP" sz="200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165672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藤田 佳樹＠東京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4" name="Picture 8">
            <a:extLst>
              <a:ext uri="{FF2B5EF4-FFF2-40B4-BE49-F238E27FC236}">
                <a16:creationId xmlns:a16="http://schemas.microsoft.com/office/drawing/2014/main" id="{7DA26A38-C937-4601-B540-BA25FEDF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381" y="504832"/>
            <a:ext cx="3079070" cy="2310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4C618-52D9-404C-AE1E-899554F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3389">
            <a:off x="6974373" y="1586486"/>
            <a:ext cx="1031102" cy="137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Visual</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Studio</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Code</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TypeScript</a:t>
            </a:r>
            <a:r>
              <a:rPr kumimoji="1" lang="ja-JP" altLang="en-US" sz="2000">
                <a:latin typeface="Meiryo UI" panose="020B0604030504040204" pitchFamily="50" charset="-128"/>
                <a:ea typeface="Meiryo UI" panose="020B0604030504040204" pitchFamily="50" charset="-128"/>
              </a:rPr>
              <a:t>の恩恵を受けるため</a:t>
            </a:r>
            <a:r>
              <a:rPr kumimoji="1" lang="en-US" altLang="ja-JP" sz="2000">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型に基づいてコード補完や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コードの間違いを教えてくれます。</a:t>
            </a:r>
            <a:endParaRPr kumimoji="1" lang="en-US" altLang="ja-JP" sz="200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883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モバイルアプリと</a:t>
            </a:r>
            <a:r>
              <a:rPr kumimoji="1" lang="en-US" altLang="ja-JP" sz="2800" b="1">
                <a:latin typeface="Meiryo UI" panose="020B0604030504040204" pitchFamily="50" charset="-128"/>
                <a:ea typeface="Meiryo UI" panose="020B0604030504040204" pitchFamily="50" charset="-128"/>
              </a:rPr>
              <a:t>REST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モバイルアプリと</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が独立しているのでうれしい面が多々ありますが、</a:t>
            </a:r>
            <a:r>
              <a:rPr kumimoji="1" lang="ja-JP" altLang="en-US" sz="200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a:latin typeface="Meiryo UI" panose="020B0604030504040204" pitchFamily="50" charset="-128"/>
                <a:ea typeface="Meiryo UI" panose="020B0604030504040204" pitchFamily="50" charset="-128"/>
              </a:rPr>
              <a:t>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がないとモバイルアプリが動かせない？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pic>
        <p:nvPicPr>
          <p:cNvPr id="32" name="Picture 4" descr="サーバーのアイコン素材">
            <a:extLst>
              <a:ext uri="{FF2B5EF4-FFF2-40B4-BE49-F238E27FC236}">
                <a16:creationId xmlns:a16="http://schemas.microsoft.com/office/drawing/2014/main" id="{1D3702FB-F2A4-4DFA-9856-F914B87C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ED88E725-A40D-4C1A-973E-9E8D88EFA144}"/>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A37804AA-2BBB-447D-B1AF-0ACEE3EE0F57}"/>
              </a:ext>
            </a:extLst>
          </p:cNvPr>
          <p:cNvCxnSpPr>
            <a:cxnSpLocks/>
          </p:cNvCxnSpPr>
          <p:nvPr/>
        </p:nvCxnSpPr>
        <p:spPr>
          <a:xfrm>
            <a:off x="3609975" y="3276669"/>
            <a:ext cx="5137393"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7D99C59B-004D-4D99-88B0-C67931EBC7C5}"/>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40" name="Picture 2" descr="スマートフォン・スマホのイラスト">
            <a:extLst>
              <a:ext uri="{FF2B5EF4-FFF2-40B4-BE49-F238E27FC236}">
                <a16:creationId xmlns:a16="http://schemas.microsoft.com/office/drawing/2014/main" id="{7B33B7BE-1B4E-4749-81D0-EFF6ECDF3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7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を定義するための仕様です。</a:t>
            </a:r>
            <a:endParaRPr kumimoji="1" lang="en-US" altLang="ja-JP" sz="200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707" y="2975065"/>
            <a:ext cx="581791" cy="836733"/>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369504" y="3874056"/>
            <a:ext cx="1732082"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モックサーバ</a:t>
            </a:r>
            <a:endParaRPr kumimoji="1" lang="en-US" altLang="ja-JP" sz="140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88997"/>
            <a:ext cx="3043824" cy="574260"/>
          </a:xfrm>
          <a:prstGeom prst="rect">
            <a:avLst/>
          </a:prstGeom>
          <a:noFill/>
        </p:spPr>
        <p:txBody>
          <a:bodyPr wrap="square" lIns="0" tIns="0" rIns="0" bIns="0" rtlCol="0" anchor="ctr" anchorCtr="0">
            <a:spAutoFit/>
          </a:bodyPr>
          <a:lstStyle/>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OpenAPI</a:t>
            </a:r>
            <a:r>
              <a:rPr kumimoji="1" lang="ja-JP" altLang="en-US" sz="1400">
                <a:highlight>
                  <a:srgbClr val="FFFF00"/>
                </a:highlight>
                <a:latin typeface="Meiryo UI" panose="020B0604030504040204" pitchFamily="50" charset="-128"/>
                <a:ea typeface="Meiryo UI" panose="020B0604030504040204" pitchFamily="50" charset="-128"/>
              </a:rPr>
              <a:t>ドキュメント</a:t>
            </a:r>
            <a:endParaRPr kumimoji="1" lang="en-US" altLang="ja-JP" sz="140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1400">
                <a:highlight>
                  <a:srgbClr val="FFFF00"/>
                </a:highlight>
                <a:latin typeface="Meiryo UI" panose="020B0604030504040204" pitchFamily="50" charset="-128"/>
                <a:ea typeface="Meiryo UI" panose="020B0604030504040204" pitchFamily="50" charset="-128"/>
              </a:rPr>
              <a:t>(API</a:t>
            </a:r>
            <a:r>
              <a:rPr kumimoji="1" lang="ja-JP" altLang="en-US" sz="1400">
                <a:highlight>
                  <a:srgbClr val="FFFF00"/>
                </a:highlight>
                <a:latin typeface="Meiryo UI" panose="020B0604030504040204" pitchFamily="50" charset="-128"/>
                <a:ea typeface="Meiryo UI" panose="020B0604030504040204" pitchFamily="50" charset="-128"/>
              </a:rPr>
              <a:t>定義、レスポンスの例</a:t>
            </a:r>
            <a:r>
              <a:rPr kumimoji="1" lang="en-US" altLang="ja-JP" sz="140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645150"/>
            <a:ext cx="595015" cy="7578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95" y="4972795"/>
            <a:ext cx="581791" cy="836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385768" y="3276669"/>
            <a:ext cx="2361600"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405349" y="5798947"/>
            <a:ext cx="1732082"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サーバ</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4965905" y="3863424"/>
            <a:ext cx="1949881" cy="266483"/>
          </a:xfrm>
          <a:prstGeom prst="rect">
            <a:avLst/>
          </a:prstGeom>
          <a:noFill/>
        </p:spPr>
        <p:txBody>
          <a:bodyPr wrap="square" lIns="0" tIns="0" rIns="0" bIns="0" rtlCol="0" anchor="ctr" anchorCtr="0">
            <a:spAutoFit/>
          </a:bodyPr>
          <a:lstStyle/>
          <a:p>
            <a:pPr algn="ctr">
              <a:lnSpc>
                <a:spcPts val="2400"/>
              </a:lnSpc>
            </a:pPr>
            <a:r>
              <a:rPr kumimoji="1" lang="ja-JP" altLang="en-US" sz="1400">
                <a:highlight>
                  <a:srgbClr val="FFFF00"/>
                </a:highlight>
                <a:latin typeface="Meiryo UI" panose="020B0604030504040204" pitchFamily="50" charset="-128"/>
                <a:ea typeface="Meiryo UI" panose="020B0604030504040204" pitchFamily="50" charset="-128"/>
              </a:rPr>
              <a:t>クライアントコード</a:t>
            </a:r>
            <a:endParaRPr kumimoji="1" lang="en-US" altLang="ja-JP" sz="140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899580"/>
            <a:ext cx="595015" cy="75783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flipV="1">
            <a:off x="3638550" y="3276669"/>
            <a:ext cx="1857375" cy="20258"/>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5918495" y="1024065"/>
            <a:ext cx="1471626"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39108"/>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利用</a:t>
            </a:r>
            <a:endParaRPr kumimoji="1" lang="en-US" altLang="ja-JP" sz="140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156728" y="1231497"/>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生成</a:t>
            </a:r>
            <a:endParaRPr kumimoji="1" lang="en-US" altLang="ja-JP" sz="140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271391" y="1235312"/>
            <a:ext cx="789307" cy="266483"/>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モック化</a:t>
            </a:r>
            <a:endParaRPr kumimoji="1" lang="en-US" altLang="ja-JP" sz="140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7985136" y="1024065"/>
            <a:ext cx="1226420" cy="1665850"/>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29" name="テキスト ボックス 28">
            <a:extLst>
              <a:ext uri="{FF2B5EF4-FFF2-40B4-BE49-F238E27FC236}">
                <a16:creationId xmlns:a16="http://schemas.microsoft.com/office/drawing/2014/main" id="{93DC66BE-A680-4403-A6D7-E6145939EC6F}"/>
              </a:ext>
            </a:extLst>
          </p:cNvPr>
          <p:cNvSpPr txBox="1"/>
          <p:nvPr/>
        </p:nvSpPr>
        <p:spPr>
          <a:xfrm>
            <a:off x="2305049" y="3650345"/>
            <a:ext cx="1476375" cy="574260"/>
          </a:xfrm>
          <a:prstGeom prst="rect">
            <a:avLst/>
          </a:prstGeom>
          <a:noFill/>
        </p:spPr>
        <p:txBody>
          <a:bodyPr wrap="square" lIns="0" tIns="0" rIns="0" bIns="0" rtlCol="0" anchor="ctr" anchorCtr="0">
            <a:spAutoFit/>
          </a:bodyPr>
          <a:lstStyle/>
          <a:p>
            <a:pPr algn="ctr">
              <a:lnSpc>
                <a:spcPts val="2400"/>
              </a:lnSpc>
            </a:pPr>
            <a:r>
              <a:rPr kumimoji="1" lang="ja-JP" altLang="en-US" sz="1400">
                <a:latin typeface="Meiryo UI" panose="020B0604030504040204" pitchFamily="50" charset="-128"/>
                <a:ea typeface="Meiryo UI" panose="020B0604030504040204" pitchFamily="50" charset="-128"/>
              </a:rPr>
              <a:t>スマホ</a:t>
            </a:r>
            <a:endParaRPr kumimoji="1" lang="en-US" altLang="ja-JP" sz="1400">
              <a:latin typeface="Meiryo UI" panose="020B0604030504040204" pitchFamily="50" charset="-128"/>
              <a:ea typeface="Meiryo UI" panose="020B0604030504040204" pitchFamily="50" charset="-128"/>
            </a:endParaRPr>
          </a:p>
          <a:p>
            <a:pPr algn="ctr">
              <a:lnSpc>
                <a:spcPts val="2400"/>
              </a:lnSpc>
            </a:pPr>
            <a:r>
              <a:rPr kumimoji="1" lang="ja-JP" altLang="en-US" sz="1400">
                <a:latin typeface="Meiryo UI" panose="020B0604030504040204" pitchFamily="50" charset="-128"/>
                <a:ea typeface="Meiryo UI" panose="020B0604030504040204" pitchFamily="50" charset="-128"/>
              </a:rPr>
              <a:t>（</a:t>
            </a:r>
            <a:r>
              <a:rPr kumimoji="1" lang="ja-JP" altLang="en-US" sz="1400">
                <a:highlight>
                  <a:srgbClr val="FFFF00"/>
                </a:highlight>
                <a:latin typeface="Meiryo UI" panose="020B0604030504040204" pitchFamily="50" charset="-128"/>
                <a:ea typeface="Meiryo UI" panose="020B0604030504040204" pitchFamily="50" charset="-128"/>
              </a:rPr>
              <a:t>モバイルアプリ</a:t>
            </a:r>
            <a:r>
              <a:rPr kumimoji="1" lang="ja-JP" altLang="en-US" sz="1400">
                <a:latin typeface="Meiryo UI" panose="020B0604030504040204" pitchFamily="50" charset="-128"/>
                <a:ea typeface="Meiryo UI" panose="020B0604030504040204" pitchFamily="50" charset="-128"/>
              </a:rPr>
              <a:t>）</a:t>
            </a:r>
            <a:endParaRPr kumimoji="1" lang="en-US" altLang="ja-JP" sz="1400">
              <a:latin typeface="Meiryo UI" panose="020B0604030504040204" pitchFamily="50" charset="-128"/>
              <a:ea typeface="Meiryo UI" panose="020B0604030504040204" pitchFamily="50" charset="-128"/>
            </a:endParaRPr>
          </a:p>
        </p:txBody>
      </p:sp>
      <p:pic>
        <p:nvPicPr>
          <p:cNvPr id="30" name="Picture 2" descr="スマートフォン・スマホのイラスト">
            <a:extLst>
              <a:ext uri="{FF2B5EF4-FFF2-40B4-BE49-F238E27FC236}">
                <a16:creationId xmlns:a16="http://schemas.microsoft.com/office/drawing/2014/main" id="{349D11D8-9F03-4123-AAF3-E0B524875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966" y="2856464"/>
            <a:ext cx="755463" cy="81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99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プロジェクトの準備</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7338207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532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22D0057-2A03-4958-89BD-2E2AD3E7D88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FEDC9DD-2A26-4F9E-82AE-4CF7FC7DD0D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プロジェクトを作成します。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mobile-</a:t>
            </a:r>
            <a:r>
              <a:rPr kumimoji="1" lang="en-US" altLang="ja-JP" sz="2000" err="1">
                <a:highlight>
                  <a:srgbClr val="FFFF00"/>
                </a:highlight>
                <a:latin typeface="Meiryo UI" panose="020B0604030504040204" pitchFamily="50" charset="-128"/>
                <a:ea typeface="Meiryo UI" panose="020B0604030504040204" pitchFamily="50" charset="-128"/>
              </a:rPr>
              <a:t>handson</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latin typeface="Meiryo UI" panose="020B0604030504040204" pitchFamily="50" charset="-128"/>
                <a:ea typeface="Meiryo UI" panose="020B0604030504040204" pitchFamily="50" charset="-128"/>
              </a:rPr>
              <a:t>ディレクトリを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任意の場所にコピーします。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ディレクトリ名を</a:t>
            </a:r>
            <a:r>
              <a:rPr kumimoji="1" lang="en-US" altLang="ja-JP" sz="2000">
                <a:highlight>
                  <a:srgbClr val="FFFF00"/>
                </a:highlight>
                <a:latin typeface="Meiryo UI" panose="020B0604030504040204" pitchFamily="50" charset="-128"/>
                <a:ea typeface="Meiryo UI" panose="020B0604030504040204" pitchFamily="50" charset="-128"/>
              </a:rPr>
              <a:t>starter-kit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に変更します。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ディレクトリを</a:t>
            </a:r>
            <a:r>
              <a:rPr kumimoji="1" lang="en-US" altLang="ja-JP" sz="2000" err="1">
                <a:highlight>
                  <a:srgbClr val="FFFF00"/>
                </a:highlight>
                <a:latin typeface="Meiryo UI" panose="020B0604030504040204" pitchFamily="50" charset="-128"/>
                <a:ea typeface="Meiryo UI" panose="020B0604030504040204" pitchFamily="50" charset="-128"/>
              </a:rPr>
              <a:t>VSCode</a:t>
            </a:r>
            <a:r>
              <a:rPr kumimoji="1" lang="ja-JP" altLang="en-US" sz="2000">
                <a:latin typeface="Meiryo UI" panose="020B0604030504040204" pitchFamily="50" charset="-128"/>
                <a:ea typeface="Meiryo UI" panose="020B0604030504040204" pitchFamily="50" charset="-128"/>
              </a:rPr>
              <a:t>で開きます。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React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Native</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Elements</a:t>
            </a:r>
            <a:r>
              <a:rPr kumimoji="1" lang="ja-JP" altLang="en-US" sz="2000">
                <a:latin typeface="Meiryo UI" panose="020B0604030504040204" pitchFamily="50" charset="-128"/>
                <a:ea typeface="Meiryo UI" panose="020B0604030504040204" pitchFamily="50" charset="-128"/>
              </a:rPr>
              <a:t>を少し見てみましょう。</a:t>
            </a:r>
            <a:endParaRPr kumimoji="1" lang="en-US" altLang="ja-JP" sz="200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92016" y="5363602"/>
            <a:ext cx="5806904"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Expo</a:t>
            </a:r>
            <a:r>
              <a:rPr kumimoji="1" lang="ja-JP" altLang="en-US" sz="1600">
                <a:solidFill>
                  <a:schemeClr val="bg1"/>
                </a:solidFill>
                <a:latin typeface="Meiryo UI" panose="020B0604030504040204" pitchFamily="50" charset="-128"/>
                <a:ea typeface="Meiryo UI" panose="020B0604030504040204" pitchFamily="50" charset="-128"/>
              </a:rPr>
              <a:t>の</a:t>
            </a:r>
            <a:r>
              <a:rPr kumimoji="1" lang="en-US" altLang="ja-JP" sz="1600">
                <a:solidFill>
                  <a:schemeClr val="bg1"/>
                </a:solidFill>
                <a:latin typeface="Meiryo UI" panose="020B0604030504040204" pitchFamily="50" charset="-128"/>
                <a:ea typeface="Meiryo UI" panose="020B0604030504040204" pitchFamily="50" charset="-128"/>
              </a:rPr>
              <a:t>expo-template-bare-typescript</a:t>
            </a:r>
            <a:r>
              <a:rPr kumimoji="1" lang="ja-JP" altLang="en-US" sz="1600">
                <a:solidFill>
                  <a:schemeClr val="bg1"/>
                </a:solidFill>
                <a:latin typeface="Meiryo UI" panose="020B0604030504040204" pitchFamily="50" charset="-128"/>
                <a:ea typeface="Meiryo UI" panose="020B0604030504040204" pitchFamily="50" charset="-128"/>
              </a:rPr>
              <a:t>から作成しています。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UI</a:t>
            </a:r>
            <a:r>
              <a:rPr kumimoji="1" lang="ja-JP" altLang="en-US" sz="1600">
                <a:solidFill>
                  <a:schemeClr val="bg1"/>
                </a:solidFill>
                <a:latin typeface="Meiryo UI" panose="020B0604030504040204" pitchFamily="50" charset="-128"/>
                <a:ea typeface="Meiryo UI" panose="020B0604030504040204" pitchFamily="50" charset="-128"/>
              </a:rPr>
              <a:t>ライブラリとして</a:t>
            </a:r>
            <a:r>
              <a:rPr kumimoji="1" lang="en-US" altLang="ja-JP" sz="1600">
                <a:solidFill>
                  <a:schemeClr val="bg1"/>
                </a:solidFill>
                <a:latin typeface="Meiryo UI" panose="020B0604030504040204" pitchFamily="50" charset="-128"/>
                <a:ea typeface="Meiryo UI" panose="020B0604030504040204" pitchFamily="50" charset="-128"/>
              </a:rPr>
              <a:t>React Native Elements</a:t>
            </a:r>
            <a:r>
              <a:rPr kumimoji="1" lang="ja-JP" altLang="en-US" sz="1600">
                <a:solidFill>
                  <a:schemeClr val="bg1"/>
                </a:solidFill>
                <a:latin typeface="Meiryo UI" panose="020B0604030504040204" pitchFamily="50" charset="-128"/>
                <a:ea typeface="Meiryo UI" panose="020B0604030504040204" pitchFamily="50" charset="-128"/>
              </a:rPr>
              <a:t>を追加しています。</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pic>
        <p:nvPicPr>
          <p:cNvPr id="2" name="図 1">
            <a:hlinkClick r:id="rId3"/>
            <a:extLst>
              <a:ext uri="{FF2B5EF4-FFF2-40B4-BE49-F238E27FC236}">
                <a16:creationId xmlns:a16="http://schemas.microsoft.com/office/drawing/2014/main" id="{826E8944-19B0-498D-AEA8-ED54FE0025C9}"/>
              </a:ext>
            </a:extLst>
          </p:cNvPr>
          <p:cNvPicPr>
            <a:picLocks noChangeAspect="1"/>
          </p:cNvPicPr>
          <p:nvPr/>
        </p:nvPicPr>
        <p:blipFill rotWithShape="1">
          <a:blip r:embed="rId4"/>
          <a:srcRect l="367" t="11200" r="1716" b="7315"/>
          <a:stretch/>
        </p:blipFill>
        <p:spPr>
          <a:xfrm>
            <a:off x="6699517" y="1308543"/>
            <a:ext cx="4904348" cy="3442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1942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Tree>
    <p:extLst>
      <p:ext uri="{BB962C8B-B14F-4D97-AF65-F5344CB8AC3E}">
        <p14:creationId xmlns:p14="http://schemas.microsoft.com/office/powerpoint/2010/main" val="3157653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8BEC94A-006D-4611-8EDF-97243C61875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EB03104-A297-4C2C-BD71-E30A3779C38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err="1">
                <a:highlight>
                  <a:srgbClr val="FFFF00"/>
                </a:highlight>
                <a:latin typeface="Meiryo UI" panose="020B0604030504040204" pitchFamily="50" charset="-128"/>
                <a:ea typeface="Meiryo UI" panose="020B0604030504040204" pitchFamily="50" charset="-128"/>
              </a:rPr>
              <a:t>npm</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Tree>
    <p:extLst>
      <p:ext uri="{BB962C8B-B14F-4D97-AF65-F5344CB8AC3E}">
        <p14:creationId xmlns:p14="http://schemas.microsoft.com/office/powerpoint/2010/main" val="1303211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Open</a:t>
            </a:r>
            <a:r>
              <a:rPr lang="ja-JP" altLang="en-US" sz="4400" b="1">
                <a:solidFill>
                  <a:schemeClr val="bg1"/>
                </a:solidFill>
                <a:latin typeface="Meiryo UI" panose="020B0604030504040204" pitchFamily="50" charset="-128"/>
                <a:ea typeface="Meiryo UI" panose="020B0604030504040204" pitchFamily="50" charset="-128"/>
              </a:rPr>
              <a:t> </a:t>
            </a:r>
            <a:r>
              <a:rPr lang="en-US" altLang="ja-JP" sz="4400" b="1">
                <a:solidFill>
                  <a:schemeClr val="bg1"/>
                </a:solidFill>
                <a:latin typeface="Meiryo UI" panose="020B0604030504040204" pitchFamily="50" charset="-128"/>
                <a:ea typeface="Meiryo UI" panose="020B0604030504040204" pitchFamily="50" charset="-128"/>
              </a:rPr>
              <a:t>API</a:t>
            </a:r>
            <a:r>
              <a:rPr lang="ja-JP" altLang="en-US" sz="4400" b="1">
                <a:solidFill>
                  <a:schemeClr val="bg1"/>
                </a:solidFill>
                <a:latin typeface="Meiryo UI" panose="020B0604030504040204" pitchFamily="50" charset="-128"/>
                <a:ea typeface="Meiryo UI" panose="020B0604030504040204" pitchFamily="50" charset="-128"/>
              </a:rPr>
              <a:t>の活用</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Tree>
    <p:extLst>
      <p:ext uri="{BB962C8B-B14F-4D97-AF65-F5344CB8AC3E}">
        <p14:creationId xmlns:p14="http://schemas.microsoft.com/office/powerpoint/2010/main" val="287405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0520D702-5110-4020-83B7-B0BBE78794F5}"/>
              </a:ext>
            </a:extLst>
          </p:cNvPr>
          <p:cNvPicPr>
            <a:picLocks noChangeAspect="1"/>
          </p:cNvPicPr>
          <p:nvPr/>
        </p:nvPicPr>
        <p:blipFill>
          <a:blip r:embed="rId3"/>
          <a:stretch>
            <a:fillRect/>
          </a:stretch>
        </p:blipFill>
        <p:spPr>
          <a:xfrm>
            <a:off x="6837086" y="1039367"/>
            <a:ext cx="4202390" cy="3125690"/>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クライアントコードは既に生成済みなので作業しません。</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ディレクトリで次のコマンドで生成します。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api-gen.yml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次のディレクトリに生成されます。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highlight>
                  <a:srgbClr val="FFFF00"/>
                </a:highlight>
                <a:latin typeface="Meiryo UI" panose="020B0604030504040204" pitchFamily="50" charset="-128"/>
                <a:ea typeface="Meiryo UI" panose="020B0604030504040204" pitchFamily="50" charset="-128"/>
              </a:rPr>
              <a:t>src</a:t>
            </a:r>
            <a:r>
              <a:rPr kumimoji="1" lang="en-US" altLang="ja-JP" sz="200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15816" y="4849631"/>
            <a:ext cx="6753210" cy="671659"/>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a:solidFill>
                  <a:schemeClr val="bg1"/>
                </a:solidFill>
                <a:latin typeface="Meiryo UI" panose="020B0604030504040204" pitchFamily="50" charset="-128"/>
                <a:ea typeface="Meiryo UI" panose="020B0604030504040204" pitchFamily="50" charset="-128"/>
              </a:rPr>
              <a:t>OpenAPI Generator</a:t>
            </a:r>
            <a:r>
              <a:rPr kumimoji="1" lang="ja-JP" altLang="en-US" sz="160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Docker</a:t>
            </a:r>
            <a:r>
              <a:rPr kumimoji="1" lang="ja-JP" altLang="en-US" sz="160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7" name="矢印: 右 6">
            <a:extLst>
              <a:ext uri="{FF2B5EF4-FFF2-40B4-BE49-F238E27FC236}">
                <a16:creationId xmlns:a16="http://schemas.microsoft.com/office/drawing/2014/main" id="{18161B08-A8BA-4A88-8185-15ACC7518830}"/>
              </a:ext>
            </a:extLst>
          </p:cNvPr>
          <p:cNvSpPr/>
          <p:nvPr/>
        </p:nvSpPr>
        <p:spPr>
          <a:xfrm rot="2558427">
            <a:off x="8066447" y="9680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34249C7-BFC7-4A4C-B374-C538A90D8265}"/>
              </a:ext>
            </a:extLst>
          </p:cNvPr>
          <p:cNvSpPr txBox="1"/>
          <p:nvPr/>
        </p:nvSpPr>
        <p:spPr>
          <a:xfrm>
            <a:off x="6611548" y="2369452"/>
            <a:ext cx="4168725" cy="21236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export class </a:t>
            </a:r>
            <a:r>
              <a:rPr lang="en-US" altLang="ja-JP" sz="900" b="0" err="1">
                <a:solidFill>
                  <a:srgbClr val="C94824"/>
                </a:solidFill>
                <a:effectLst/>
                <a:latin typeface="Consolas" panose="020B0609020204030204" pitchFamily="49" charset="0"/>
              </a:rPr>
              <a:t>TrashApi</a:t>
            </a:r>
            <a:r>
              <a:rPr lang="en-US" altLang="ja-JP" sz="900" b="0">
                <a:solidFill>
                  <a:schemeClr val="bg1">
                    <a:lumMod val="65000"/>
                  </a:schemeClr>
                </a:solidFill>
                <a:effectLst/>
                <a:latin typeface="Consolas" panose="020B0609020204030204" pitchFamily="49" charset="0"/>
              </a:rPr>
              <a:t> extends </a:t>
            </a:r>
            <a:r>
              <a:rPr lang="en-US" altLang="ja-JP" sz="900" b="0" err="1">
                <a:solidFill>
                  <a:schemeClr val="bg1">
                    <a:lumMod val="65000"/>
                  </a:schemeClr>
                </a:solidFill>
                <a:effectLst/>
                <a:latin typeface="Consolas" panose="020B0609020204030204" pitchFamily="49" charset="0"/>
              </a:rPr>
              <a:t>runtime.BaseAPI</a:t>
            </a:r>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a:solidFill>
                  <a:schemeClr val="bg1">
                    <a:lumMod val="65000"/>
                  </a:schemeClr>
                </a:solidFill>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 </a:t>
            </a:r>
            <a:r>
              <a:rPr lang="ja-JP" altLang="en-US" sz="900" b="0">
                <a:solidFill>
                  <a:schemeClr val="bg1">
                    <a:lumMod val="65000"/>
                  </a:schemeClr>
                </a:solidFill>
                <a:effectLst/>
                <a:latin typeface="Consolas" panose="020B0609020204030204" pitchFamily="49" charset="0"/>
              </a:rPr>
              <a:t>登録しているゴミ拾いを全て取得する。 </a:t>
            </a:r>
          </a:p>
          <a:p>
            <a:r>
              <a:rPr lang="ja-JP" altLang="en-US" sz="900" b="0">
                <a:solidFill>
                  <a:schemeClr val="bg1">
                    <a:lumMod val="65000"/>
                  </a:schemeClr>
                </a:solidFill>
                <a:effectLst/>
                <a:latin typeface="Consolas" panose="020B0609020204030204" pitchFamily="49" charset="0"/>
              </a:rPr>
              <a:t>     * 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t>
            </a:r>
            <a:endParaRPr lang="ja-JP" altLang="en-US" sz="900" b="0">
              <a:solidFill>
                <a:schemeClr val="bg1">
                  <a:lumMod val="65000"/>
                </a:schemeClr>
              </a:solidFill>
              <a:effectLst/>
              <a:latin typeface="Consolas" panose="020B0609020204030204" pitchFamily="49" charset="0"/>
            </a:endParaRP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async </a:t>
            </a:r>
            <a:r>
              <a:rPr lang="en-US" altLang="ja-JP" sz="900" b="0">
                <a:solidFill>
                  <a:srgbClr val="C94824"/>
                </a:solidFill>
                <a:effectLst/>
                <a:latin typeface="Consolas" panose="020B0609020204030204" pitchFamily="49" charset="0"/>
              </a:rPr>
              <a:t>getTrashList</a:t>
            </a:r>
            <a:r>
              <a:rPr lang="en-US" altLang="ja-JP" sz="900" b="0">
                <a:solidFill>
                  <a:schemeClr val="bg1">
                    <a:lumMod val="65000"/>
                  </a:schemeClr>
                </a:solidFill>
                <a:effectLst/>
                <a:latin typeface="Consolas" panose="020B0609020204030204" pitchFamily="49" charset="0"/>
              </a:rPr>
              <a:t>(): Promise&lt;Array&lt;Trash&gt;&gt; {</a:t>
            </a:r>
          </a:p>
          <a:p>
            <a:r>
              <a:rPr lang="en-US" altLang="ja-JP" sz="900" b="0">
                <a:solidFill>
                  <a:schemeClr val="bg1">
                    <a:lumMod val="65000"/>
                  </a:schemeClr>
                </a:solidFill>
                <a:effectLst/>
                <a:latin typeface="Consolas" panose="020B0609020204030204" pitchFamily="49" charset="0"/>
              </a:rPr>
              <a:t>        const response = await </a:t>
            </a:r>
            <a:r>
              <a:rPr lang="en-US" altLang="ja-JP" sz="900" b="0" err="1">
                <a:solidFill>
                  <a:schemeClr val="bg1">
                    <a:lumMod val="65000"/>
                  </a:schemeClr>
                </a:solidFill>
                <a:effectLst/>
                <a:latin typeface="Consolas" panose="020B0609020204030204" pitchFamily="49" charset="0"/>
              </a:rPr>
              <a:t>this.getTrashListRaw</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return await </a:t>
            </a:r>
            <a:r>
              <a:rPr lang="en-US" altLang="ja-JP" sz="900" b="0" err="1">
                <a:solidFill>
                  <a:schemeClr val="bg1">
                    <a:lumMod val="65000"/>
                  </a:schemeClr>
                </a:solidFill>
                <a:effectLst/>
                <a:latin typeface="Consolas" panose="020B0609020204030204" pitchFamily="49" charset="0"/>
              </a:rPr>
              <a:t>response.value</a:t>
            </a:r>
            <a:r>
              <a:rPr lang="en-US" altLang="ja-JP" sz="900" b="0">
                <a:solidFill>
                  <a:schemeClr val="bg1">
                    <a:lumMod val="65000"/>
                  </a:schemeClr>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ja-JP" altLang="en-US" sz="900" b="0">
                <a:solidFill>
                  <a:schemeClr val="bg1">
                    <a:lumMod val="65000"/>
                  </a:schemeClr>
                </a:solidFill>
                <a:effectLst/>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endParaRPr lang="en-US" altLang="ja-JP" sz="900" b="0">
              <a:solidFill>
                <a:srgbClr val="1A1A1A"/>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B2615FD3-0D5A-441C-84BD-F532E8743870}"/>
              </a:ext>
            </a:extLst>
          </p:cNvPr>
          <p:cNvSpPr txBox="1"/>
          <p:nvPr/>
        </p:nvSpPr>
        <p:spPr>
          <a:xfrm>
            <a:off x="546370" y="1128532"/>
            <a:ext cx="4436691" cy="5309146"/>
          </a:xfrm>
          <a:prstGeom prst="rect">
            <a:avLst/>
          </a:prstGeom>
          <a:solidFill>
            <a:schemeClr val="accent3">
              <a:lumMod val="20000"/>
              <a:lumOff val="80000"/>
            </a:schemeClr>
          </a:solidFill>
        </p:spPr>
        <p:txBody>
          <a:bodyPr wrap="square" bIns="0" rtlCol="0">
            <a:spAutoFit/>
          </a:bodyPr>
          <a:lstStyle/>
          <a:p>
            <a:r>
              <a:rPr lang="en-US" altLang="ja-JP" sz="900" b="0" err="1">
                <a:solidFill>
                  <a:schemeClr val="bg1">
                    <a:lumMod val="65000"/>
                  </a:schemeClr>
                </a:solidFill>
                <a:effectLst/>
                <a:latin typeface="Consolas" panose="020B0609020204030204" pitchFamily="49" charset="0"/>
              </a:rPr>
              <a:t>openapi</a:t>
            </a:r>
            <a:r>
              <a:rPr lang="en-US" altLang="ja-JP" sz="900" b="0">
                <a:solidFill>
                  <a:schemeClr val="bg1">
                    <a:lumMod val="65000"/>
                  </a:schemeClr>
                </a:solidFill>
                <a:effectLst/>
                <a:latin typeface="Consolas" panose="020B0609020204030204" pitchFamily="49" charset="0"/>
              </a:rPr>
              <a:t>: 3.0.3</a:t>
            </a:r>
          </a:p>
          <a:p>
            <a:r>
              <a:rPr lang="en-US" altLang="ja-JP" sz="900" b="0">
                <a:solidFill>
                  <a:schemeClr val="bg1">
                    <a:lumMod val="65000"/>
                  </a:schemeClr>
                </a:solidFill>
                <a:effectLst/>
                <a:latin typeface="Consolas" panose="020B0609020204030204" pitchFamily="49" charset="0"/>
              </a:rPr>
              <a:t>info:</a:t>
            </a:r>
          </a:p>
          <a:p>
            <a:r>
              <a:rPr lang="en-US" altLang="ja-JP" sz="900" b="0">
                <a:solidFill>
                  <a:schemeClr val="bg1">
                    <a:lumMod val="65000"/>
                  </a:schemeClr>
                </a:solidFill>
                <a:effectLst/>
                <a:latin typeface="Consolas" panose="020B0609020204030204" pitchFamily="49" charset="0"/>
              </a:rPr>
              <a:t>  title: PUT REST API</a:t>
            </a:r>
          </a:p>
          <a:p>
            <a:r>
              <a:rPr lang="en-US" altLang="ja-JP" sz="900" b="0">
                <a:solidFill>
                  <a:schemeClr val="bg1">
                    <a:lumMod val="65000"/>
                  </a:schemeClr>
                </a:solidFill>
                <a:effectLst/>
                <a:latin typeface="Consolas" panose="020B0609020204030204" pitchFamily="49" charset="0"/>
              </a:rPr>
              <a:t>  version: '1.0.0'</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モバイルアプリハンズオンで作成する</a:t>
            </a:r>
            <a:r>
              <a:rPr lang="en-US" altLang="ja-JP" sz="900" b="0">
                <a:solidFill>
                  <a:schemeClr val="bg1">
                    <a:lumMod val="65000"/>
                  </a:schemeClr>
                </a:solidFill>
                <a:effectLst/>
                <a:latin typeface="Consolas" panose="020B0609020204030204" pitchFamily="49" charset="0"/>
              </a:rPr>
              <a:t>PUT</a:t>
            </a:r>
            <a:r>
              <a:rPr lang="ja-JP" altLang="en-US" sz="900" b="0">
                <a:solidFill>
                  <a:schemeClr val="bg1">
                    <a:lumMod val="65000"/>
                  </a:schemeClr>
                </a:solidFill>
                <a:effectLst/>
                <a:latin typeface="Consolas" panose="020B0609020204030204" pitchFamily="49" charset="0"/>
              </a:rPr>
              <a:t>アプリの</a:t>
            </a:r>
            <a:r>
              <a:rPr lang="en-US" altLang="ja-JP" sz="900" b="0">
                <a:solidFill>
                  <a:schemeClr val="bg1">
                    <a:lumMod val="65000"/>
                  </a:schemeClr>
                </a:solidFill>
                <a:effectLst/>
                <a:latin typeface="Consolas" panose="020B0609020204030204" pitchFamily="49" charset="0"/>
              </a:rPr>
              <a:t>REST API</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tags:</a:t>
            </a:r>
          </a:p>
          <a:p>
            <a:r>
              <a:rPr lang="en-US" altLang="ja-JP" sz="900" b="0">
                <a:solidFill>
                  <a:schemeClr val="bg1">
                    <a:lumMod val="65000"/>
                  </a:schemeClr>
                </a:solidFill>
                <a:effectLst/>
                <a:latin typeface="Consolas" panose="020B0609020204030204" pitchFamily="49" charset="0"/>
              </a:rPr>
              <a:t>  - name: users</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ユーザ管理</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 name: trash</a:t>
            </a:r>
          </a:p>
          <a:p>
            <a:r>
              <a:rPr lang="en-US" altLang="ja-JP" sz="900" b="0">
                <a:solidFill>
                  <a:schemeClr val="bg1">
                    <a:lumMod val="65000"/>
                  </a:schemeClr>
                </a:solidFill>
                <a:effectLst/>
                <a:latin typeface="Consolas" panose="020B0609020204030204" pitchFamily="49" charset="0"/>
              </a:rPr>
              <a:t>    description: </a:t>
            </a:r>
            <a:r>
              <a:rPr lang="ja-JP" altLang="en-US" sz="900" b="0">
                <a:solidFill>
                  <a:schemeClr val="bg1">
                    <a:lumMod val="65000"/>
                  </a:schemeClr>
                </a:solidFill>
                <a:effectLst/>
                <a:latin typeface="Consolas" panose="020B0609020204030204" pitchFamily="49" charset="0"/>
              </a:rPr>
              <a:t>ゴミ拾い管理</a:t>
            </a:r>
          </a:p>
          <a:p>
            <a:r>
              <a:rPr lang="en-US" altLang="ja-JP" sz="900" b="0">
                <a:solidFill>
                  <a:schemeClr val="bg1">
                    <a:lumMod val="65000"/>
                  </a:schemeClr>
                </a:solidFill>
                <a:effectLst/>
                <a:latin typeface="Consolas" panose="020B0609020204030204" pitchFamily="49" charset="0"/>
              </a:rPr>
              <a:t>servers:</a:t>
            </a:r>
          </a:p>
          <a:p>
            <a:r>
              <a:rPr lang="en-US" altLang="ja-JP" sz="900" b="0">
                <a:solidFill>
                  <a:schemeClr val="bg1">
                    <a:lumMod val="65000"/>
                  </a:schemeClr>
                </a:solidFill>
                <a:effectLst/>
                <a:latin typeface="Consolas" panose="020B0609020204030204" pitchFamily="49" charset="0"/>
              </a:rPr>
              <a:t>  - url: 'http://localhost:9080'</a:t>
            </a:r>
          </a:p>
          <a:p>
            <a:r>
              <a:rPr lang="en-US" altLang="ja-JP" sz="900" b="0">
                <a:solidFill>
                  <a:schemeClr val="bg1">
                    <a:lumMod val="65000"/>
                  </a:schemeClr>
                </a:solidFill>
                <a:effectLst/>
                <a:latin typeface="Consolas" panose="020B0609020204030204" pitchFamily="49" charset="0"/>
              </a:rPr>
              <a:t>paths:</a:t>
            </a:r>
          </a:p>
          <a:p>
            <a:r>
              <a:rPr lang="en-US" altLang="ja-JP" sz="900" b="0">
                <a:solidFill>
                  <a:schemeClr val="bg1">
                    <a:lumMod val="65000"/>
                  </a:schemeClr>
                </a:solidFill>
                <a:effectLst/>
                <a:latin typeface="Consolas" panose="020B0609020204030204" pitchFamily="49" charset="0"/>
              </a:rPr>
              <a:t>  /</a:t>
            </a:r>
            <a:r>
              <a:rPr lang="en-US" altLang="ja-JP" sz="900" b="0" err="1">
                <a:solidFill>
                  <a:schemeClr val="bg1">
                    <a:lumMod val="65000"/>
                  </a:schemeClr>
                </a:solidFill>
                <a:effectLst/>
                <a:latin typeface="Consolas" panose="020B0609020204030204" pitchFamily="49" charset="0"/>
              </a:rPr>
              <a:t>api</a:t>
            </a:r>
            <a:r>
              <a:rPr lang="en-US" altLang="ja-JP" sz="900" b="0">
                <a:solidFill>
                  <a:schemeClr val="bg1">
                    <a:lumMod val="65000"/>
                  </a:schemeClr>
                </a:solidFill>
                <a:effectLst/>
                <a:latin typeface="Consolas" panose="020B0609020204030204" pitchFamily="49" charset="0"/>
              </a:rPr>
              <a:t>/trash:</a:t>
            </a:r>
          </a:p>
          <a:p>
            <a:r>
              <a:rPr lang="en-US" altLang="ja-JP" sz="900" b="0">
                <a:solidFill>
                  <a:schemeClr val="bg1">
                    <a:lumMod val="65000"/>
                  </a:schemeClr>
                </a:solidFill>
                <a:effectLst/>
                <a:latin typeface="Consolas" panose="020B0609020204030204" pitchFamily="49" charset="0"/>
              </a:rPr>
              <a:t>    get:</a:t>
            </a:r>
          </a:p>
          <a:p>
            <a:r>
              <a:rPr lang="en-US" altLang="ja-JP" sz="900" b="0">
                <a:solidFill>
                  <a:schemeClr val="bg1">
                    <a:lumMod val="65000"/>
                  </a:schemeClr>
                </a:solidFill>
                <a:effectLst/>
                <a:latin typeface="Consolas" panose="020B0609020204030204" pitchFamily="49" charset="0"/>
              </a:rPr>
              <a:t>      summary: </a:t>
            </a:r>
            <a:r>
              <a:rPr lang="ja-JP" altLang="en-US" sz="900" b="0">
                <a:solidFill>
                  <a:schemeClr val="bg1">
                    <a:lumMod val="65000"/>
                  </a:schemeClr>
                </a:solidFill>
                <a:effectLst/>
                <a:latin typeface="Consolas" panose="020B0609020204030204" pitchFamily="49" charset="0"/>
              </a:rPr>
              <a:t>ゴミ拾い一覧の取得</a:t>
            </a:r>
          </a:p>
          <a:p>
            <a:r>
              <a:rPr lang="ja-JP" altLang="en-US" sz="900" b="0">
                <a:solidFill>
                  <a:schemeClr val="bg1">
                    <a:lumMod val="65000"/>
                  </a:schemeClr>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description: &gt;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登録しているゴミ拾いを全て取得する。</a:t>
            </a:r>
          </a:p>
          <a:p>
            <a:r>
              <a:rPr lang="ja-JP" altLang="en-US"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tags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428226"/>
                </a:solidFill>
                <a:effectLst/>
                <a:latin typeface="Consolas" panose="020B0609020204030204" pitchFamily="49" charset="0"/>
              </a:rPr>
              <a:t>trash</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operationId</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getTrashList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responses:</a:t>
            </a:r>
          </a:p>
          <a:p>
            <a:r>
              <a:rPr lang="en-US" altLang="ja-JP" sz="900" b="0">
                <a:solidFill>
                  <a:schemeClr val="bg1">
                    <a:lumMod val="65000"/>
                  </a:schemeClr>
                </a:solidFill>
                <a:effectLst/>
                <a:latin typeface="Consolas" panose="020B0609020204030204" pitchFamily="49" charset="0"/>
              </a:rPr>
              <a:t>        '200':</a:t>
            </a:r>
          </a:p>
          <a:p>
            <a:r>
              <a:rPr lang="en-US" altLang="ja-JP" sz="900" b="0">
                <a:solidFill>
                  <a:schemeClr val="bg1">
                    <a:lumMod val="65000"/>
                  </a:schemeClr>
                </a:solidFill>
                <a:effectLst/>
                <a:latin typeface="Consolas" panose="020B0609020204030204" pitchFamily="49" charset="0"/>
              </a:rPr>
              <a:t>          description: OK</a:t>
            </a:r>
          </a:p>
          <a:p>
            <a:r>
              <a:rPr lang="en-US" altLang="ja-JP" sz="900" b="0">
                <a:solidFill>
                  <a:schemeClr val="bg1">
                    <a:lumMod val="65000"/>
                  </a:schemeClr>
                </a:solidFill>
                <a:effectLst/>
                <a:latin typeface="Consolas" panose="020B0609020204030204" pitchFamily="49" charset="0"/>
              </a:rPr>
              <a:t>          content:</a:t>
            </a:r>
          </a:p>
          <a:p>
            <a:r>
              <a:rPr lang="en-US" altLang="ja-JP" sz="900" b="0">
                <a:solidFill>
                  <a:schemeClr val="bg1">
                    <a:lumMod val="65000"/>
                  </a:schemeClr>
                </a:solidFill>
                <a:effectLst/>
                <a:latin typeface="Consolas" panose="020B0609020204030204" pitchFamily="49" charset="0"/>
              </a:rPr>
              <a:t>            'application/json':</a:t>
            </a:r>
          </a:p>
          <a:p>
            <a:r>
              <a:rPr lang="en-US" altLang="ja-JP" sz="900" b="0">
                <a:solidFill>
                  <a:schemeClr val="bg1">
                    <a:lumMod val="65000"/>
                  </a:schemeClr>
                </a:solidFill>
                <a:effectLst/>
                <a:latin typeface="Consolas" panose="020B0609020204030204" pitchFamily="49" charset="0"/>
              </a:rPr>
              <a:t>              schema:</a:t>
            </a:r>
          </a:p>
          <a:p>
            <a:r>
              <a:rPr lang="en-US" altLang="ja-JP" sz="900" b="0">
                <a:solidFill>
                  <a:schemeClr val="bg1">
                    <a:lumMod val="65000"/>
                  </a:schemeClr>
                </a:solidFill>
                <a:effectLst/>
                <a:latin typeface="Consolas" panose="020B0609020204030204" pitchFamily="49" charset="0"/>
              </a:rPr>
              <a:t>                type: array</a:t>
            </a:r>
          </a:p>
          <a:p>
            <a:r>
              <a:rPr lang="en-US" altLang="ja-JP" sz="900" b="0">
                <a:solidFill>
                  <a:schemeClr val="bg1">
                    <a:lumMod val="65000"/>
                  </a:schemeClr>
                </a:solidFill>
                <a:effectLst/>
                <a:latin typeface="Consolas" panose="020B0609020204030204" pitchFamily="49" charset="0"/>
              </a:rPr>
              <a:t>                items:</a:t>
            </a:r>
          </a:p>
          <a:p>
            <a:r>
              <a:rPr lang="en-US" altLang="ja-JP" sz="900" b="0">
                <a:solidFill>
                  <a:schemeClr val="bg1">
                    <a:lumMod val="65000"/>
                  </a:schemeClr>
                </a:solidFill>
                <a:effectLst/>
                <a:latin typeface="Consolas" panose="020B0609020204030204" pitchFamily="49" charset="0"/>
              </a:rPr>
              <a:t>                  $ref: '#/components/schemas/Trash'</a:t>
            </a:r>
          </a:p>
          <a:p>
            <a:r>
              <a:rPr lang="en-US" altLang="ja-JP" sz="900" b="0">
                <a:solidFill>
                  <a:schemeClr val="bg1">
                    <a:lumMod val="65000"/>
                  </a:schemeClr>
                </a:solidFill>
                <a:effectLst/>
                <a:latin typeface="Consolas" panose="020B0609020204030204" pitchFamily="49" charset="0"/>
              </a:rPr>
              <a:t>              examples:</a:t>
            </a:r>
          </a:p>
          <a:p>
            <a:r>
              <a:rPr lang="en-US" altLang="ja-JP" sz="900" b="0">
                <a:solidFill>
                  <a:schemeClr val="bg1">
                    <a:lumMod val="65000"/>
                  </a:schemeClr>
                </a:solidFill>
                <a:effectLst/>
                <a:latin typeface="Consolas" panose="020B0609020204030204" pitchFamily="49" charset="0"/>
              </a:rPr>
              <a:t>                example:</a:t>
            </a:r>
          </a:p>
          <a:p>
            <a:r>
              <a:rPr lang="en-US" altLang="ja-JP" sz="900" b="0">
                <a:solidFill>
                  <a:schemeClr val="bg1">
                    <a:lumMod val="65000"/>
                  </a:schemeClr>
                </a:solidFill>
                <a:effectLst/>
                <a:latin typeface="Consolas" panose="020B0609020204030204" pitchFamily="49" charset="0"/>
              </a:rPr>
              <a:t>                  value:</a:t>
            </a:r>
          </a:p>
          <a:p>
            <a:r>
              <a:rPr lang="en-US" altLang="ja-JP" sz="900" b="0">
                <a:solidFill>
                  <a:schemeClr val="bg1">
                    <a:lumMod val="65000"/>
                  </a:schemeClr>
                </a:solidFill>
                <a:effectLst/>
                <a:latin typeface="Consolas" panose="020B0609020204030204" pitchFamily="49" charset="0"/>
              </a:rPr>
              <a:t>                    - id: 1001</a:t>
            </a:r>
          </a:p>
          <a:p>
            <a:r>
              <a:rPr lang="en-US" altLang="ja-JP" sz="900" b="0">
                <a:solidFill>
                  <a:schemeClr val="bg1">
                    <a:lumMod val="65000"/>
                  </a:schemeClr>
                </a:solidFill>
                <a:effectLst/>
                <a:latin typeface="Consolas" panose="020B0609020204030204" pitchFamily="49" charset="0"/>
              </a:rPr>
              <a:t>                      imageUrl: https://images.unsplash.com/</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date: 2020/11/12</a:t>
            </a:r>
          </a:p>
          <a:p>
            <a:r>
              <a:rPr lang="en-US" altLang="ja-JP" sz="900" b="0">
                <a:solidFill>
                  <a:schemeClr val="bg1">
                    <a:lumMod val="65000"/>
                  </a:schemeClr>
                </a:solidFill>
                <a:effectLst/>
                <a:latin typeface="Consolas" panose="020B0609020204030204" pitchFamily="49" charset="0"/>
              </a:rPr>
              <a:t>                      point: 34</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OpenAPI</a:t>
            </a:r>
            <a:r>
              <a:rPr kumimoji="1" lang="ja-JP" altLang="en-US" sz="2800" b="1">
                <a:latin typeface="Meiryo UI" panose="020B0604030504040204" pitchFamily="50" charset="-128"/>
                <a:ea typeface="Meiryo UI" panose="020B0604030504040204" pitchFamily="50" charset="-128"/>
              </a:rPr>
              <a:t>ドキュメントとクライアントコードの対応</a:t>
            </a:r>
          </a:p>
        </p:txBody>
      </p:sp>
      <p:sp>
        <p:nvSpPr>
          <p:cNvPr id="13" name="矢印: 右 12">
            <a:extLst>
              <a:ext uri="{FF2B5EF4-FFF2-40B4-BE49-F238E27FC236}">
                <a16:creationId xmlns:a16="http://schemas.microsoft.com/office/drawing/2014/main" id="{76AD128D-3BEE-49A5-AD8D-E8E7ABB701D6}"/>
              </a:ext>
            </a:extLst>
          </p:cNvPr>
          <p:cNvSpPr/>
          <p:nvPr/>
        </p:nvSpPr>
        <p:spPr>
          <a:xfrm>
            <a:off x="5222754" y="3211930"/>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6324758" y="4886537"/>
            <a:ext cx="4742304" cy="128721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tags</a:t>
            </a:r>
            <a:r>
              <a:rPr kumimoji="1" lang="ja-JP" altLang="en-US" sz="160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err="1">
                <a:solidFill>
                  <a:schemeClr val="bg1"/>
                </a:solidFill>
                <a:latin typeface="Meiryo UI" panose="020B0604030504040204" pitchFamily="50" charset="-128"/>
                <a:ea typeface="Meiryo UI" panose="020B0604030504040204" pitchFamily="50" charset="-128"/>
              </a:rPr>
              <a:t>operationId</a:t>
            </a:r>
            <a:r>
              <a:rPr kumimoji="1" lang="ja-JP" altLang="en-US" sz="1600">
                <a:solidFill>
                  <a:schemeClr val="bg1"/>
                </a:solidFill>
                <a:latin typeface="Meiryo UI" panose="020B0604030504040204" pitchFamily="50" charset="-128"/>
                <a:ea typeface="Meiryo UI" panose="020B0604030504040204" pitchFamily="50" charset="-128"/>
              </a:rPr>
              <a:t>で</a:t>
            </a:r>
            <a:r>
              <a:rPr kumimoji="1" lang="en-US" altLang="ja-JP" sz="1600">
                <a:solidFill>
                  <a:schemeClr val="bg1"/>
                </a:solidFill>
                <a:latin typeface="Meiryo UI" panose="020B0604030504040204" pitchFamily="50" charset="-128"/>
                <a:ea typeface="Meiryo UI" panose="020B0604030504040204" pitchFamily="50" charset="-128"/>
              </a:rPr>
              <a:t>REST</a:t>
            </a:r>
            <a:r>
              <a:rPr kumimoji="1" lang="ja-JP" altLang="en-US" sz="1600">
                <a:solidFill>
                  <a:schemeClr val="bg1"/>
                </a:solidFill>
                <a:latin typeface="Meiryo UI" panose="020B0604030504040204" pitchFamily="50" charset="-128"/>
                <a:ea typeface="Meiryo UI" panose="020B0604030504040204" pitchFamily="50" charset="-128"/>
              </a:rPr>
              <a:t> </a:t>
            </a:r>
            <a:r>
              <a:rPr kumimoji="1" lang="en-US" altLang="ja-JP" sz="1600">
                <a:solidFill>
                  <a:schemeClr val="bg1"/>
                </a:solidFill>
                <a:latin typeface="Meiryo UI" panose="020B0604030504040204" pitchFamily="50" charset="-128"/>
                <a:ea typeface="Meiryo UI" panose="020B0604030504040204" pitchFamily="50" charset="-128"/>
              </a:rPr>
              <a:t>API</a:t>
            </a:r>
            <a:r>
              <a:rPr kumimoji="1" lang="ja-JP" altLang="en-US" sz="1600">
                <a:solidFill>
                  <a:schemeClr val="bg1"/>
                </a:solidFill>
                <a:latin typeface="Meiryo UI" panose="020B0604030504040204" pitchFamily="50" charset="-128"/>
                <a:ea typeface="Meiryo UI" panose="020B0604030504040204" pitchFamily="50" charset="-128"/>
              </a:rPr>
              <a:t>を識別する</a:t>
            </a:r>
            <a:r>
              <a:rPr kumimoji="1" lang="en-US" altLang="ja-JP" sz="1600">
                <a:solidFill>
                  <a:schemeClr val="bg1"/>
                </a:solidFill>
                <a:latin typeface="Meiryo UI" panose="020B0604030504040204" pitchFamily="50" charset="-128"/>
                <a:ea typeface="Meiryo UI" panose="020B0604030504040204" pitchFamily="50" charset="-128"/>
              </a:rPr>
              <a:t>ID</a:t>
            </a:r>
            <a:r>
              <a:rPr kumimoji="1" lang="ja-JP" altLang="en-US" sz="1600">
                <a:solidFill>
                  <a:schemeClr val="bg1"/>
                </a:solidFill>
                <a:latin typeface="Meiryo UI" panose="020B0604030504040204" pitchFamily="50" charset="-128"/>
                <a:ea typeface="Meiryo UI" panose="020B0604030504040204" pitchFamily="50" charset="-128"/>
              </a:rPr>
              <a:t>を指定します。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31" name="図 30">
            <a:extLst>
              <a:ext uri="{FF2B5EF4-FFF2-40B4-BE49-F238E27FC236}">
                <a16:creationId xmlns:a16="http://schemas.microsoft.com/office/drawing/2014/main" id="{48ABA8C8-2836-4153-9512-DB77B1CC5CFC}"/>
              </a:ext>
            </a:extLst>
          </p:cNvPr>
          <p:cNvPicPr>
            <a:picLocks noChangeAspect="1"/>
          </p:cNvPicPr>
          <p:nvPr/>
        </p:nvPicPr>
        <p:blipFill>
          <a:blip r:embed="rId3"/>
          <a:stretch>
            <a:fillRect/>
          </a:stretch>
        </p:blipFill>
        <p:spPr>
          <a:xfrm>
            <a:off x="4087129" y="905929"/>
            <a:ext cx="1710175" cy="1071394"/>
          </a:xfrm>
          <a:prstGeom prst="rect">
            <a:avLst/>
          </a:prstGeom>
        </p:spPr>
      </p:pic>
      <p:pic>
        <p:nvPicPr>
          <p:cNvPr id="33" name="図 32">
            <a:extLst>
              <a:ext uri="{FF2B5EF4-FFF2-40B4-BE49-F238E27FC236}">
                <a16:creationId xmlns:a16="http://schemas.microsoft.com/office/drawing/2014/main" id="{02B43FCC-0161-4F83-8935-802E57A42932}"/>
              </a:ext>
            </a:extLst>
          </p:cNvPr>
          <p:cNvPicPr>
            <a:picLocks noChangeAspect="1"/>
          </p:cNvPicPr>
          <p:nvPr/>
        </p:nvPicPr>
        <p:blipFill>
          <a:blip r:embed="rId4"/>
          <a:stretch>
            <a:fillRect/>
          </a:stretch>
        </p:blipFill>
        <p:spPr>
          <a:xfrm>
            <a:off x="10101289" y="2167226"/>
            <a:ext cx="1098433" cy="878746"/>
          </a:xfrm>
          <a:prstGeom prst="rect">
            <a:avLst/>
          </a:prstGeom>
        </p:spPr>
      </p:pic>
    </p:spTree>
    <p:extLst>
      <p:ext uri="{BB962C8B-B14F-4D97-AF65-F5344CB8AC3E}">
        <p14:creationId xmlns:p14="http://schemas.microsoft.com/office/powerpoint/2010/main" val="3037740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703CF527-D751-49FD-BE0E-0D081336997A}"/>
              </a:ext>
            </a:extLst>
          </p:cNvPr>
          <p:cNvSpPr txBox="1"/>
          <p:nvPr/>
        </p:nvSpPr>
        <p:spPr>
          <a:xfrm>
            <a:off x="6866065" y="1198722"/>
            <a:ext cx="3993159"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"id"</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"imageUrl"</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"date"</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"point"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モックサーバが返すレスポンス</a:t>
            </a:r>
          </a:p>
        </p:txBody>
      </p:sp>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11" name="テキスト ボックス 10">
            <a:extLst>
              <a:ext uri="{FF2B5EF4-FFF2-40B4-BE49-F238E27FC236}">
                <a16:creationId xmlns:a16="http://schemas.microsoft.com/office/drawing/2014/main" id="{FDDF6FF2-7570-40AC-91B5-190CEAAA5275}"/>
              </a:ext>
            </a:extLst>
          </p:cNvPr>
          <p:cNvSpPr txBox="1"/>
          <p:nvPr/>
        </p:nvSpPr>
        <p:spPr>
          <a:xfrm>
            <a:off x="469321" y="1587259"/>
            <a:ext cx="4597630" cy="3508653"/>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　　　　　　　　：</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examples</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example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value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34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1002</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1003</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2020/11/1</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8</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1004</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2020/10/29</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17</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id</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1005</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imageUrl</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https://images.unsplash.com/</a:t>
            </a:r>
            <a:r>
              <a:rPr lang="ja-JP" altLang="en-US" sz="900" b="0">
                <a:solidFill>
                  <a:srgbClr val="428226"/>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date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2020/10/20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point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11</a:t>
            </a:r>
            <a:endParaRPr lang="en-US" altLang="ja-JP" sz="900" b="0">
              <a:solidFill>
                <a:srgbClr val="1A1A1A"/>
              </a:solidFill>
              <a:effectLst/>
              <a:latin typeface="Consolas" panose="020B0609020204030204" pitchFamily="49" charset="0"/>
            </a:endParaRPr>
          </a:p>
          <a:p>
            <a:r>
              <a:rPr lang="ja-JP" altLang="en-US" sz="900">
                <a:solidFill>
                  <a:srgbClr val="428226"/>
                </a:solidFill>
                <a:latin typeface="Consolas" panose="020B0609020204030204" pitchFamily="49" charset="0"/>
              </a:rPr>
              <a:t>    　　　　　　：</a:t>
            </a:r>
            <a:endParaRPr lang="en-US" altLang="ja-JP" sz="900" b="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850056" y="5417460"/>
            <a:ext cx="4242062"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E86DED3-AC86-452F-BE24-D0C439C15714}"/>
              </a:ext>
            </a:extLst>
          </p:cNvPr>
          <p:cNvPicPr>
            <a:picLocks noChangeAspect="1"/>
          </p:cNvPicPr>
          <p:nvPr/>
        </p:nvPicPr>
        <p:blipFill>
          <a:blip r:embed="rId3"/>
          <a:stretch>
            <a:fillRect/>
          </a:stretch>
        </p:blipFill>
        <p:spPr>
          <a:xfrm>
            <a:off x="4211863" y="1063890"/>
            <a:ext cx="1710175" cy="1071394"/>
          </a:xfrm>
          <a:prstGeom prst="rect">
            <a:avLst/>
          </a:prstGeom>
        </p:spPr>
      </p:pic>
      <p:sp>
        <p:nvSpPr>
          <p:cNvPr id="21" name="矢印: 右 20">
            <a:extLst>
              <a:ext uri="{FF2B5EF4-FFF2-40B4-BE49-F238E27FC236}">
                <a16:creationId xmlns:a16="http://schemas.microsoft.com/office/drawing/2014/main" id="{C15FE5EB-C995-418B-B77D-1A18D0330522}"/>
              </a:ext>
            </a:extLst>
          </p:cNvPr>
          <p:cNvSpPr/>
          <p:nvPr/>
        </p:nvSpPr>
        <p:spPr>
          <a:xfrm>
            <a:off x="5391957" y="3153408"/>
            <a:ext cx="1149101"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730D5FB7-8B0A-48C7-9761-C5810F6E4BBB}"/>
              </a:ext>
            </a:extLst>
          </p:cNvPr>
          <p:cNvPicPr>
            <a:picLocks noChangeAspect="1"/>
          </p:cNvPicPr>
          <p:nvPr/>
        </p:nvPicPr>
        <p:blipFill>
          <a:blip r:embed="rId4"/>
          <a:stretch>
            <a:fillRect/>
          </a:stretch>
        </p:blipFill>
        <p:spPr>
          <a:xfrm>
            <a:off x="10325906" y="1037085"/>
            <a:ext cx="1027894" cy="503089"/>
          </a:xfrm>
          <a:prstGeom prst="rect">
            <a:avLst/>
          </a:prstGeom>
        </p:spPr>
      </p:pic>
    </p:spTree>
    <p:extLst>
      <p:ext uri="{BB962C8B-B14F-4D97-AF65-F5344CB8AC3E}">
        <p14:creationId xmlns:p14="http://schemas.microsoft.com/office/powerpoint/2010/main" val="955648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pic>
        <p:nvPicPr>
          <p:cNvPr id="19" name="図 18">
            <a:extLst>
              <a:ext uri="{FF2B5EF4-FFF2-40B4-BE49-F238E27FC236}">
                <a16:creationId xmlns:a16="http://schemas.microsoft.com/office/drawing/2014/main" id="{AEE91CB8-92C1-48CC-9BF4-191768003234}"/>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1" name="矢印: 右 20">
            <a:extLst>
              <a:ext uri="{FF2B5EF4-FFF2-40B4-BE49-F238E27FC236}">
                <a16:creationId xmlns:a16="http://schemas.microsoft.com/office/drawing/2014/main" id="{93349797-053A-49D5-8A4D-41D20602166A}"/>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6548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E373C4-9B9B-4CC9-8E9B-3CFC53F0E84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53C5EC9-C8F2-4191-B613-651D85D6775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13" name="図 12">
            <a:extLst>
              <a:ext uri="{FF2B5EF4-FFF2-40B4-BE49-F238E27FC236}">
                <a16:creationId xmlns:a16="http://schemas.microsoft.com/office/drawing/2014/main" id="{95510595-EC62-4F40-82B4-67085C722D53}"/>
              </a:ext>
            </a:extLst>
          </p:cNvPr>
          <p:cNvPicPr>
            <a:picLocks noChangeAspect="1"/>
          </p:cNvPicPr>
          <p:nvPr/>
        </p:nvPicPr>
        <p:blipFill>
          <a:blip r:embed="rId3"/>
          <a:stretch>
            <a:fillRect/>
          </a:stretch>
        </p:blipFill>
        <p:spPr>
          <a:xfrm>
            <a:off x="4597166" y="4702612"/>
            <a:ext cx="5651597" cy="1547016"/>
          </a:xfrm>
          <a:prstGeom prst="rect">
            <a:avLst/>
          </a:prstGeom>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REST API</a:t>
            </a:r>
            <a:r>
              <a:rPr kumimoji="1" lang="ja-JP" altLang="en-US" sz="2000">
                <a:latin typeface="Meiryo UI" panose="020B0604030504040204" pitchFamily="50" charset="-128"/>
                <a:ea typeface="Meiryo UI" panose="020B0604030504040204" pitchFamily="50" charset="-128"/>
              </a:rPr>
              <a:t>を呼び出せるようにします。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ディレクトリで次のコマンドで起動します。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 docker-compose -f </a:t>
            </a:r>
            <a:r>
              <a:rPr kumimoji="1" lang="en-US" altLang="ja-JP" sz="2000" err="1">
                <a:highlight>
                  <a:srgbClr val="FFFF00"/>
                </a:highlight>
                <a:latin typeface="Meiryo UI" panose="020B0604030504040204" pitchFamily="50" charset="-128"/>
                <a:ea typeface="Meiryo UI" panose="020B0604030504040204" pitchFamily="50" charset="-128"/>
              </a:rPr>
              <a:t>api-mock.yml</a:t>
            </a:r>
            <a:r>
              <a:rPr kumimoji="1" lang="en-US" altLang="ja-JP" sz="200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ブラウザで次の</a:t>
            </a:r>
            <a:r>
              <a:rPr kumimoji="1" lang="en-US" altLang="ja-JP" sz="2000">
                <a:latin typeface="Meiryo UI" panose="020B0604030504040204" pitchFamily="50" charset="-128"/>
                <a:ea typeface="Meiryo UI" panose="020B0604030504040204" pitchFamily="50" charset="-128"/>
              </a:rPr>
              <a:t>URL</a:t>
            </a:r>
            <a:r>
              <a:rPr kumimoji="1" lang="ja-JP" altLang="en-US" sz="2000">
                <a:latin typeface="Meiryo UI" panose="020B0604030504040204" pitchFamily="50" charset="-128"/>
                <a:ea typeface="Meiryo UI" panose="020B0604030504040204" pitchFamily="50" charset="-128"/>
              </a:rPr>
              <a:t>にアクセスします。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http://localhost:9080/api/trash</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モックサーバの起動</a:t>
            </a:r>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3497447" y="5992468"/>
            <a:ext cx="3734297"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examples</a:t>
            </a:r>
            <a:r>
              <a:rPr kumimoji="1" lang="ja-JP" altLang="en-US" sz="160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pic>
        <p:nvPicPr>
          <p:cNvPr id="18" name="図 17">
            <a:extLst>
              <a:ext uri="{FF2B5EF4-FFF2-40B4-BE49-F238E27FC236}">
                <a16:creationId xmlns:a16="http://schemas.microsoft.com/office/drawing/2014/main" id="{CB5BCA3F-2657-48CA-9D58-CF2156026558}"/>
              </a:ext>
            </a:extLst>
          </p:cNvPr>
          <p:cNvPicPr>
            <a:picLocks noChangeAspect="1"/>
          </p:cNvPicPr>
          <p:nvPr/>
        </p:nvPicPr>
        <p:blipFill>
          <a:blip r:embed="rId4"/>
          <a:stretch>
            <a:fillRect/>
          </a:stretch>
        </p:blipFill>
        <p:spPr>
          <a:xfrm>
            <a:off x="6837086" y="1039367"/>
            <a:ext cx="4202390" cy="3125690"/>
          </a:xfrm>
          <a:prstGeom prst="rect">
            <a:avLst/>
          </a:prstGeom>
        </p:spPr>
      </p:pic>
      <p:sp>
        <p:nvSpPr>
          <p:cNvPr id="20" name="矢印: 右 19">
            <a:extLst>
              <a:ext uri="{FF2B5EF4-FFF2-40B4-BE49-F238E27FC236}">
                <a16:creationId xmlns:a16="http://schemas.microsoft.com/office/drawing/2014/main" id="{C2E598A8-FE81-4390-BB56-733FB4297D07}"/>
              </a:ext>
            </a:extLst>
          </p:cNvPr>
          <p:cNvSpPr/>
          <p:nvPr/>
        </p:nvSpPr>
        <p:spPr>
          <a:xfrm rot="9297055">
            <a:off x="10936439" y="10597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9055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API</a:t>
            </a:r>
            <a:r>
              <a:rPr kumimoji="1" lang="ja-JP" altLang="en-US" sz="2800" b="1">
                <a:latin typeface="Meiryo UI" panose="020B0604030504040204" pitchFamily="50" charset="-128"/>
                <a:ea typeface="Meiryo UI" panose="020B0604030504040204" pitchFamily="50" charset="-128"/>
              </a:rPr>
              <a:t>クライアント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生成したクライアントコードをラッピングした</a:t>
            </a:r>
            <a:r>
              <a:rPr kumimoji="1" lang="en-US" altLang="ja-JP" sz="2000" err="1">
                <a:highlight>
                  <a:srgbClr val="FFFF00"/>
                </a:highlight>
                <a:latin typeface="Meiryo UI" panose="020B0604030504040204" pitchFamily="50" charset="-128"/>
                <a:ea typeface="Meiryo UI" panose="020B0604030504040204" pitchFamily="50" charset="-128"/>
              </a:rPr>
              <a:t>BackendSerivce</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BackendService</a:t>
            </a:r>
            <a:r>
              <a:rPr kumimoji="1" lang="ja-JP" altLang="en-US" sz="2000">
                <a:latin typeface="Meiryo UI" panose="020B0604030504040204" pitchFamily="50" charset="-128"/>
                <a:ea typeface="Meiryo UI" panose="020B0604030504040204" pitchFamily="50" charset="-128"/>
              </a:rPr>
              <a:t>により、各機能を作る時の</a:t>
            </a:r>
            <a:r>
              <a:rPr kumimoji="1" lang="en-US" altLang="ja-JP" sz="2000">
                <a:highlight>
                  <a:srgbClr val="FFFF00"/>
                </a:highlight>
                <a:latin typeface="Meiryo UI" panose="020B0604030504040204" pitchFamily="50" charset="-128"/>
                <a:ea typeface="Meiryo UI" panose="020B0604030504040204" pitchFamily="50" charset="-128"/>
              </a:rPr>
              <a:t>REST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a:latin typeface="Meiryo UI" panose="020B0604030504040204" pitchFamily="50" charset="-128"/>
                <a:ea typeface="Meiryo UI" panose="020B0604030504040204" pitchFamily="50" charset="-128"/>
              </a:rPr>
              <a:t>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API</a:t>
            </a:r>
            <a:r>
              <a:rPr kumimoji="1" lang="ja-JP" altLang="en-US" sz="200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a:latin typeface="Meiryo UI" panose="020B0604030504040204" pitchFamily="50" charset="-128"/>
                <a:ea typeface="Meiryo UI" panose="020B0604030504040204" pitchFamily="50" charset="-128"/>
              </a:rPr>
              <a:t>ことが可能になります。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err="1">
                <a:latin typeface="Meiryo UI" panose="020B0604030504040204" pitchFamily="50" charset="-128"/>
                <a:ea typeface="Meiryo UI" panose="020B0604030504040204" pitchFamily="50" charset="-128"/>
              </a:rPr>
              <a:t>src</a:t>
            </a:r>
            <a:r>
              <a:rPr kumimoji="1" lang="en-US" altLang="ja-JP" sz="2000">
                <a:latin typeface="Meiryo UI" panose="020B0604030504040204" pitchFamily="50" charset="-128"/>
                <a:ea typeface="Meiryo UI" panose="020B0604030504040204" pitchFamily="50" charset="-128"/>
              </a:rPr>
              <a:t>/backend</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err="1">
                <a:highlight>
                  <a:srgbClr val="FFFF00"/>
                </a:highlight>
                <a:latin typeface="Meiryo UI" panose="020B0604030504040204" pitchFamily="50" charset="-128"/>
                <a:ea typeface="Meiryo UI" panose="020B0604030504040204" pitchFamily="50" charset="-128"/>
              </a:rPr>
              <a:t>BackendService.ts</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BackendService</a:t>
            </a:r>
            <a:endParaRPr kumimoji="1" lang="ja-JP" altLang="en-US" sz="2800" b="1">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260746" y="857327"/>
            <a:ext cx="5813656"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'./generated-rest-client'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Middleware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pre: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`&gt;&gt;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init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method</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init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post: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console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`&lt;&lt; </a:t>
            </a:r>
            <a:r>
              <a:rPr lang="en-US" altLang="ja-JP" sz="900" b="0">
                <a:solidFill>
                  <a:srgbClr val="B052A1"/>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A56416"/>
                </a:solidFill>
                <a:effectLst/>
                <a:latin typeface="Consolas" panose="020B0609020204030204" pitchFamily="49" charset="0"/>
              </a:rPr>
              <a:t>response</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status</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url</a:t>
            </a:r>
            <a:r>
              <a:rPr lang="en-US" altLang="ja-JP" sz="900" b="0">
                <a:solidFill>
                  <a:srgbClr val="B052A1"/>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context</a:t>
            </a:r>
            <a:r>
              <a:rPr lang="en-US" altLang="ja-JP" sz="900" b="0" err="1">
                <a:solidFill>
                  <a:srgbClr val="1A1A1A"/>
                </a:solidFill>
                <a:effectLst/>
                <a:latin typeface="Consolas" panose="020B0609020204030204" pitchFamily="49" charset="0"/>
              </a:rPr>
              <a:t>.</a:t>
            </a:r>
            <a:r>
              <a:rPr lang="en-US" altLang="ja-JP" sz="900" b="0" err="1">
                <a:solidFill>
                  <a:srgbClr val="3778B7"/>
                </a:solidFill>
                <a:effectLst/>
                <a:latin typeface="Consolas" panose="020B0609020204030204" pitchFamily="49" charset="0"/>
              </a:rPr>
              <a:t>response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Configuration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middleware: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logger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TrashApi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err="1">
                <a:solidFill>
                  <a:srgbClr val="428226"/>
                </a:solidFill>
                <a:effectLst/>
                <a:latin typeface="Consolas" panose="020B0609020204030204" pitchFamily="49" charset="0"/>
              </a:rPr>
              <a:t>UsersApi</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config</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inlineObject</a:t>
            </a:r>
            <a:r>
              <a:rPr lang="en-US" altLang="ja-JP" sz="900" b="0">
                <a:solidFill>
                  <a:srgbClr val="C94824"/>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err="1">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usersApi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Blob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err="1">
                <a:solidFill>
                  <a:srgbClr val="A56416"/>
                </a:solidFill>
                <a:effectLst/>
                <a:latin typeface="Consolas" panose="020B0609020204030204" pitchFamily="49" charset="0"/>
              </a:rPr>
              <a:t>trashApi</a:t>
            </a:r>
            <a:r>
              <a:rPr lang="en-US" altLang="ja-JP" sz="900" b="0" err="1">
                <a:solidFill>
                  <a:srgbClr val="1A1A1A"/>
                </a:solidFill>
                <a:effectLst/>
                <a:latin typeface="Consolas" panose="020B0609020204030204" pitchFamily="49" charset="0"/>
              </a:rPr>
              <a:t>.</a:t>
            </a:r>
            <a:r>
              <a:rPr lang="en-US" altLang="ja-JP" sz="900" b="0" err="1">
                <a:solidFill>
                  <a:srgbClr val="C94824"/>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body:</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trash</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getTrashList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err="1">
                <a:solidFill>
                  <a:srgbClr val="3778B7"/>
                </a:solidFill>
                <a:effectLst/>
                <a:latin typeface="Consolas" panose="020B0609020204030204" pitchFamily="49" charset="0"/>
              </a:rPr>
              <a:t>postTrash</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053781" y="2400815"/>
            <a:ext cx="5113638" cy="1594988"/>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開発時に</a:t>
            </a:r>
            <a:r>
              <a:rPr kumimoji="1" lang="en-US" altLang="ja-JP" sz="1600">
                <a:solidFill>
                  <a:schemeClr val="bg1"/>
                </a:solidFill>
                <a:latin typeface="Meiryo UI" panose="020B0604030504040204" pitchFamily="50" charset="-128"/>
                <a:ea typeface="Meiryo UI" panose="020B0604030504040204" pitchFamily="50" charset="-128"/>
              </a:rPr>
              <a:t>REST API</a:t>
            </a:r>
            <a:r>
              <a:rPr kumimoji="1" lang="ja-JP" altLang="en-US" sz="160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Middleware</a:t>
            </a:r>
            <a:r>
              <a:rPr kumimoji="1" lang="ja-JP" altLang="en-US" sz="160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9CFCB54-DFD5-4233-B8D0-1A7DBBB16704}"/>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2038243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アプリの起動</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250465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pic>
        <p:nvPicPr>
          <p:cNvPr id="5" name="図 4">
            <a:extLst>
              <a:ext uri="{FF2B5EF4-FFF2-40B4-BE49-F238E27FC236}">
                <a16:creationId xmlns:a16="http://schemas.microsoft.com/office/drawing/2014/main" id="{09D261BD-141F-4D1E-8925-D04D71B1B037}"/>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501375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E3445E8-00D8-4C94-8673-40715345983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C82EBAF-1AE3-4A90-9588-8196162D42D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アプリを起動します。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put</a:t>
            </a:r>
            <a:r>
              <a:rPr kumimoji="1" lang="ja-JP" altLang="en-US" sz="2000">
                <a:latin typeface="Meiryo UI" panose="020B0604030504040204" pitchFamily="50" charset="-128"/>
                <a:ea typeface="Meiryo UI" panose="020B0604030504040204" pitchFamily="50" charset="-128"/>
              </a:rPr>
              <a:t>ディレクトリで次のコマンドを実行します。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npm run android</a:t>
            </a: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マシンスペックによりますがそこそこ時間がかかります。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Android</a:t>
            </a:r>
            <a:r>
              <a:rPr kumimoji="1" lang="ja-JP" altLang="en-US" sz="2000">
                <a:latin typeface="Meiryo UI" panose="020B0604030504040204" pitchFamily="50" charset="-128"/>
                <a:ea typeface="Meiryo UI" panose="020B0604030504040204" pitchFamily="50" charset="-128"/>
              </a:rPr>
              <a:t>エミュレータが立ち上がり、</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画面に</a:t>
            </a:r>
            <a:r>
              <a:rPr kumimoji="1" lang="en-US" altLang="ja-JP" sz="2000">
                <a:latin typeface="Meiryo UI" panose="020B0604030504040204" pitchFamily="50" charset="-128"/>
                <a:ea typeface="Meiryo UI" panose="020B0604030504040204" pitchFamily="50" charset="-128"/>
              </a:rPr>
              <a:t>Hello</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World!</a:t>
            </a:r>
            <a:r>
              <a:rPr kumimoji="1" lang="ja-JP" altLang="en-US" sz="2000">
                <a:latin typeface="Meiryo UI" panose="020B0604030504040204" pitchFamily="50" charset="-128"/>
                <a:ea typeface="Meiryo UI" panose="020B0604030504040204" pitchFamily="50" charset="-128"/>
              </a:rPr>
              <a:t>が表示されれば成功です。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時間がかかるので先に進みましょう。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アプリの起動</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pic>
        <p:nvPicPr>
          <p:cNvPr id="7" name="図 6">
            <a:extLst>
              <a:ext uri="{FF2B5EF4-FFF2-40B4-BE49-F238E27FC236}">
                <a16:creationId xmlns:a16="http://schemas.microsoft.com/office/drawing/2014/main" id="{E27B8437-232A-493E-AA81-226F76BF6641}"/>
              </a:ext>
            </a:extLst>
          </p:cNvPr>
          <p:cNvPicPr>
            <a:picLocks noChangeAspect="1"/>
          </p:cNvPicPr>
          <p:nvPr/>
        </p:nvPicPr>
        <p:blipFill>
          <a:blip r:embed="rId3"/>
          <a:stretch>
            <a:fillRect/>
          </a:stretch>
        </p:blipFill>
        <p:spPr>
          <a:xfrm>
            <a:off x="7525543" y="842923"/>
            <a:ext cx="2456657" cy="5266877"/>
          </a:xfrm>
          <a:prstGeom prst="rect">
            <a:avLst/>
          </a:prstGeom>
        </p:spPr>
      </p:pic>
    </p:spTree>
    <p:extLst>
      <p:ext uri="{BB962C8B-B14F-4D97-AF65-F5344CB8AC3E}">
        <p14:creationId xmlns:p14="http://schemas.microsoft.com/office/powerpoint/2010/main" val="1063740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のやり方を学ぶハンズオン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88104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開発の進め方</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1626974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開発の進め方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初期状態で各画面のデザインのみ実装してあります。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画面遷移</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Login</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Logout</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Home</a:t>
            </a: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Pick</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pic>
        <p:nvPicPr>
          <p:cNvPr id="4" name="図 3">
            <a:extLst>
              <a:ext uri="{FF2B5EF4-FFF2-40B4-BE49-F238E27FC236}">
                <a16:creationId xmlns:a16="http://schemas.microsoft.com/office/drawing/2014/main" id="{11E3AE76-21A2-479B-B01A-42E2F9620617}"/>
              </a:ext>
            </a:extLst>
          </p:cNvPr>
          <p:cNvPicPr>
            <a:picLocks noChangeAspect="1"/>
          </p:cNvPicPr>
          <p:nvPr/>
        </p:nvPicPr>
        <p:blipFill>
          <a:blip r:embed="rId3"/>
          <a:stretch>
            <a:fillRect/>
          </a:stretch>
        </p:blipFill>
        <p:spPr>
          <a:xfrm>
            <a:off x="4791075" y="2315085"/>
            <a:ext cx="6422399" cy="3632505"/>
          </a:xfrm>
          <a:prstGeom prst="rect">
            <a:avLst/>
          </a:prstGeom>
        </p:spPr>
      </p:pic>
    </p:spTree>
    <p:extLst>
      <p:ext uri="{BB962C8B-B14F-4D97-AF65-F5344CB8AC3E}">
        <p14:creationId xmlns:p14="http://schemas.microsoft.com/office/powerpoint/2010/main" val="909732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画面遷移</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Tree>
    <p:extLst>
      <p:ext uri="{BB962C8B-B14F-4D97-AF65-F5344CB8AC3E}">
        <p14:creationId xmlns:p14="http://schemas.microsoft.com/office/powerpoint/2010/main" val="41830162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React</a:t>
            </a:r>
            <a:r>
              <a:rPr kumimoji="1" lang="ja-JP" altLang="en-US" sz="2800" b="1">
                <a:latin typeface="Meiryo UI" panose="020B0604030504040204" pitchFamily="50" charset="-128"/>
                <a:ea typeface="Meiryo UI" panose="020B0604030504040204" pitchFamily="50" charset="-128"/>
              </a:rPr>
              <a:t> </a:t>
            </a:r>
            <a:r>
              <a:rPr kumimoji="1" lang="en-US" altLang="ja-JP" sz="2800" b="1">
                <a:latin typeface="Meiryo UI" panose="020B0604030504040204" pitchFamily="50" charset="-128"/>
                <a:ea typeface="Meiryo UI" panose="020B0604030504040204" pitchFamily="50" charset="-128"/>
              </a:rPr>
              <a:t>Navigation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3</a:t>
            </a:r>
            <a:r>
              <a:rPr kumimoji="1" lang="ja-JP" altLang="en-US" sz="2000">
                <a:latin typeface="Meiryo UI" panose="020B0604030504040204" pitchFamily="50" charset="-128"/>
                <a:ea typeface="Meiryo UI" panose="020B0604030504040204" pitchFamily="50" charset="-128"/>
              </a:rPr>
              <a:t>つのナビゲーションが提供されています。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これらを組み合わせてモバイルアプリの画面遷移を作成します。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Stack</a:t>
            </a:r>
          </a:p>
          <a:p>
            <a:pPr>
              <a:lnSpc>
                <a:spcPts val="3200"/>
              </a:lnSpc>
            </a:pPr>
            <a:r>
              <a:rPr kumimoji="1" lang="en-US" altLang="ja-JP" sz="2000">
                <a:latin typeface="Meiryo UI" panose="020B0604030504040204" pitchFamily="50" charset="-128"/>
                <a:ea typeface="Meiryo UI" panose="020B0604030504040204" pitchFamily="50" charset="-128"/>
                <a:hlinkClick r:id="rId3"/>
              </a:rPr>
              <a:t>https://reactnavigation.org/docs/stack-navigator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Tab	</a:t>
            </a:r>
          </a:p>
          <a:p>
            <a:pPr>
              <a:lnSpc>
                <a:spcPts val="3200"/>
              </a:lnSpc>
            </a:pPr>
            <a:r>
              <a:rPr kumimoji="1" lang="en-US" altLang="ja-JP" sz="2000">
                <a:latin typeface="Meiryo UI" panose="020B0604030504040204" pitchFamily="50" charset="-128"/>
                <a:ea typeface="Meiryo UI" panose="020B0604030504040204" pitchFamily="50" charset="-128"/>
                <a:hlinkClick r:id="rId4"/>
              </a:rPr>
              <a:t>https://reactnavigation.org/docs/bottom-tab-navigator</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Drawer	</a:t>
            </a:r>
          </a:p>
          <a:p>
            <a:pPr>
              <a:lnSpc>
                <a:spcPts val="3200"/>
              </a:lnSpc>
            </a:pPr>
            <a:r>
              <a:rPr kumimoji="1" lang="en-US" altLang="ja-JP" sz="2000">
                <a:latin typeface="Meiryo UI" panose="020B0604030504040204" pitchFamily="50" charset="-128"/>
                <a:ea typeface="Meiryo UI" panose="020B0604030504040204" pitchFamily="50" charset="-128"/>
                <a:hlinkClick r:id="rId5"/>
              </a:rPr>
              <a:t>https://reactnavigation.org/docs/drawer-navigator</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pic>
        <p:nvPicPr>
          <p:cNvPr id="2" name="図 1">
            <a:extLst>
              <a:ext uri="{FF2B5EF4-FFF2-40B4-BE49-F238E27FC236}">
                <a16:creationId xmlns:a16="http://schemas.microsoft.com/office/drawing/2014/main" id="{C2B7E1C3-2A30-4B50-A35D-276487146F34}"/>
              </a:ext>
            </a:extLst>
          </p:cNvPr>
          <p:cNvPicPr>
            <a:picLocks noChangeAspect="1"/>
          </p:cNvPicPr>
          <p:nvPr/>
        </p:nvPicPr>
        <p:blipFill rotWithShape="1">
          <a:blip r:embed="rId6"/>
          <a:srcRect l="802" t="11528" r="1844" b="8471"/>
          <a:stretch/>
        </p:blipFill>
        <p:spPr>
          <a:xfrm>
            <a:off x="8168890" y="1405117"/>
            <a:ext cx="3307294" cy="2546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0711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画面遷移とナビゲーション</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pic>
        <p:nvPicPr>
          <p:cNvPr id="5" name="図 4">
            <a:extLst>
              <a:ext uri="{FF2B5EF4-FFF2-40B4-BE49-F238E27FC236}">
                <a16:creationId xmlns:a16="http://schemas.microsoft.com/office/drawing/2014/main" id="{0FFBA4B8-42A0-42CB-B43C-EAC3B05F5168}"/>
              </a:ext>
            </a:extLst>
          </p:cNvPr>
          <p:cNvPicPr>
            <a:picLocks noChangeAspect="1"/>
          </p:cNvPicPr>
          <p:nvPr/>
        </p:nvPicPr>
        <p:blipFill>
          <a:blip r:embed="rId3"/>
          <a:stretch>
            <a:fillRect/>
          </a:stretch>
        </p:blipFill>
        <p:spPr>
          <a:xfrm>
            <a:off x="912588" y="1925020"/>
            <a:ext cx="5625777" cy="4295615"/>
          </a:xfrm>
          <a:prstGeom prst="rect">
            <a:avLst/>
          </a:prstGeom>
        </p:spPr>
      </p:pic>
      <p:sp>
        <p:nvSpPr>
          <p:cNvPr id="13" name="正方形/長方形 12">
            <a:extLst>
              <a:ext uri="{FF2B5EF4-FFF2-40B4-BE49-F238E27FC236}">
                <a16:creationId xmlns:a16="http://schemas.microsoft.com/office/drawing/2014/main" id="{14FDEE70-6E78-4AC3-9CD1-B4FB94976991}"/>
              </a:ext>
            </a:extLst>
          </p:cNvPr>
          <p:cNvSpPr/>
          <p:nvPr/>
        </p:nvSpPr>
        <p:spPr>
          <a:xfrm>
            <a:off x="2372926" y="1763095"/>
            <a:ext cx="4581525" cy="4524215"/>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017913-09AE-4BA1-8150-564EE568119C}"/>
              </a:ext>
            </a:extLst>
          </p:cNvPr>
          <p:cNvSpPr/>
          <p:nvPr/>
        </p:nvSpPr>
        <p:spPr>
          <a:xfrm>
            <a:off x="523876" y="1166892"/>
            <a:ext cx="6943723" cy="5357001"/>
          </a:xfrm>
          <a:prstGeom prst="rect">
            <a:avLst/>
          </a:prstGeom>
          <a:noFill/>
          <a:ln w="38100">
            <a:solidFill>
              <a:srgbClr val="FF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3B9CC6A-BD79-457C-9D28-2BE22CB76E78}"/>
              </a:ext>
            </a:extLst>
          </p:cNvPr>
          <p:cNvSpPr txBox="1"/>
          <p:nvPr/>
        </p:nvSpPr>
        <p:spPr>
          <a:xfrm>
            <a:off x="2950981" y="1012437"/>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21" name="テキスト ボックス 20">
            <a:extLst>
              <a:ext uri="{FF2B5EF4-FFF2-40B4-BE49-F238E27FC236}">
                <a16:creationId xmlns:a16="http://schemas.microsoft.com/office/drawing/2014/main" id="{039CC066-3428-465B-AC87-FF06CFE56AC8}"/>
              </a:ext>
            </a:extLst>
          </p:cNvPr>
          <p:cNvSpPr txBox="1"/>
          <p:nvPr/>
        </p:nvSpPr>
        <p:spPr>
          <a:xfrm>
            <a:off x="3702761" y="1617243"/>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
        <p:nvSpPr>
          <p:cNvPr id="41" name="テキスト ボックス 40">
            <a:extLst>
              <a:ext uri="{FF2B5EF4-FFF2-40B4-BE49-F238E27FC236}">
                <a16:creationId xmlns:a16="http://schemas.microsoft.com/office/drawing/2014/main" id="{CCBCDAE5-D0A5-4BDF-B620-47B5E025A726}"/>
              </a:ext>
            </a:extLst>
          </p:cNvPr>
          <p:cNvSpPr txBox="1"/>
          <p:nvPr/>
        </p:nvSpPr>
        <p:spPr>
          <a:xfrm>
            <a:off x="8056340" y="1474103"/>
            <a:ext cx="3576397" cy="2262158"/>
          </a:xfrm>
          <a:prstGeom prst="rect">
            <a:avLst/>
          </a:prstGeom>
          <a:solidFill>
            <a:schemeClr val="accent3">
              <a:lumMod val="20000"/>
              <a:lumOff val="80000"/>
            </a:schemeClr>
          </a:solidFill>
        </p:spPr>
        <p:txBody>
          <a:bodyPr wrap="square" bIns="0" rtlCol="0">
            <a:spAutoFit/>
          </a:bodyPr>
          <a:lstStyle/>
          <a:p>
            <a:r>
              <a:rPr lang="ja-JP" altLang="en-US" sz="900" b="0">
                <a:solidFill>
                  <a:srgbClr val="1A1A1A"/>
                </a:solidFill>
                <a:effectLst/>
                <a:latin typeface="Consolas" panose="020B0609020204030204" pitchFamily="49" charset="0"/>
              </a:rPr>
              <a:t>：</a:t>
            </a:r>
            <a:endParaRPr lang="en-US" altLang="ja-JP" sz="900" b="0">
              <a:solidFill>
                <a:srgbClr val="1A1A1A"/>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RootNav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a:t>
            </a:r>
          </a:p>
        </p:txBody>
      </p:sp>
      <p:sp>
        <p:nvSpPr>
          <p:cNvPr id="43" name="テキスト ボックス 42">
            <a:extLst>
              <a:ext uri="{FF2B5EF4-FFF2-40B4-BE49-F238E27FC236}">
                <a16:creationId xmlns:a16="http://schemas.microsoft.com/office/drawing/2014/main" id="{9B900050-C617-4607-9A8B-A547F0705D3F}"/>
              </a:ext>
            </a:extLst>
          </p:cNvPr>
          <p:cNvSpPr txBox="1"/>
          <p:nvPr/>
        </p:nvSpPr>
        <p:spPr>
          <a:xfrm>
            <a:off x="8056340" y="4163186"/>
            <a:ext cx="3576397" cy="2123658"/>
          </a:xfrm>
          <a:prstGeom prst="rect">
            <a:avLst/>
          </a:prstGeom>
          <a:solidFill>
            <a:schemeClr val="accent3">
              <a:lumMod val="20000"/>
              <a:lumOff val="80000"/>
            </a:schemeClr>
          </a:solidFill>
        </p:spPr>
        <p:txBody>
          <a:bodyPr wrap="square" bIns="0" rtlCol="0">
            <a:spAutoFit/>
          </a:bodyPr>
          <a:lstStyle/>
          <a:p>
            <a:r>
              <a:rPr lang="ja-JP" altLang="en-US" sz="900" b="0">
                <a:solidFill>
                  <a:srgbClr val="B052A1"/>
                </a:solidFill>
                <a:effectLst/>
                <a:latin typeface="Consolas" panose="020B0609020204030204" pitchFamily="49" charset="0"/>
              </a:rPr>
              <a:t>：</a:t>
            </a:r>
            <a:endParaRPr lang="en-US" altLang="ja-JP" sz="900" b="0">
              <a:solidFill>
                <a:srgbClr val="B052A1"/>
              </a:solidFill>
              <a:effectLst/>
              <a:latin typeface="Consolas" panose="020B0609020204030204" pitchFamily="49" charset="0"/>
            </a:endParaRP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MainNav</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 </a:t>
            </a:r>
            <a:r>
              <a:rPr lang="en-US" altLang="ja-JP" sz="900" b="0">
                <a:solidFill>
                  <a:srgbClr val="C94824"/>
                </a:solidFill>
                <a:effectLst/>
                <a:latin typeface="Consolas" panose="020B0609020204030204" pitchFamily="49" charset="0"/>
              </a:rPr>
              <a:t>name:</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component: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p>
        </p:txBody>
      </p:sp>
      <p:sp>
        <p:nvSpPr>
          <p:cNvPr id="47" name="テキスト ボックス 46">
            <a:extLst>
              <a:ext uri="{FF2B5EF4-FFF2-40B4-BE49-F238E27FC236}">
                <a16:creationId xmlns:a16="http://schemas.microsoft.com/office/drawing/2014/main" id="{D8C70AFB-2BA0-449E-89BC-6463B9A9CA01}"/>
              </a:ext>
            </a:extLst>
          </p:cNvPr>
          <p:cNvSpPr txBox="1"/>
          <p:nvPr/>
        </p:nvSpPr>
        <p:spPr>
          <a:xfrm>
            <a:off x="8799781" y="1320214"/>
            <a:ext cx="2089511" cy="307777"/>
          </a:xfrm>
          <a:prstGeom prst="rect">
            <a:avLst/>
          </a:prstGeom>
          <a:solidFill>
            <a:srgbClr val="FF0066"/>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RootNav(Stack)</a:t>
            </a:r>
          </a:p>
        </p:txBody>
      </p:sp>
      <p:sp>
        <p:nvSpPr>
          <p:cNvPr id="49" name="テキスト ボックス 48">
            <a:extLst>
              <a:ext uri="{FF2B5EF4-FFF2-40B4-BE49-F238E27FC236}">
                <a16:creationId xmlns:a16="http://schemas.microsoft.com/office/drawing/2014/main" id="{0F3A2475-3E72-4757-9764-DDF5A549CC51}"/>
              </a:ext>
            </a:extLst>
          </p:cNvPr>
          <p:cNvSpPr txBox="1"/>
          <p:nvPr/>
        </p:nvSpPr>
        <p:spPr>
          <a:xfrm>
            <a:off x="8883610" y="4028257"/>
            <a:ext cx="1921854" cy="307777"/>
          </a:xfrm>
          <a:prstGeom prst="rect">
            <a:avLst/>
          </a:prstGeom>
          <a:solidFill>
            <a:srgbClr val="00B0F0"/>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MainNav(Tab)</a:t>
            </a:r>
          </a:p>
        </p:txBody>
      </p:sp>
    </p:spTree>
    <p:extLst>
      <p:ext uri="{BB962C8B-B14F-4D97-AF65-F5344CB8AC3E}">
        <p14:creationId xmlns:p14="http://schemas.microsoft.com/office/powerpoint/2010/main" val="6107048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1907995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33B32D2-EB5D-4535-81AD-4374DFADBD7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A8100F-3C90-461A-9EAB-694BAE85D50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RootNav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652551" y="1607594"/>
            <a:ext cx="3703784" cy="447814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Text</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'react-native-elements'</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StyleSheet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flexGrow: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1</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backgroundColor:</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'#00bfff'</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alignItems:</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justifyContent: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'center'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hello:</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fontSize: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50</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container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 </a:t>
            </a:r>
            <a:r>
              <a:rPr lang="en-US" altLang="ja-JP" sz="900" b="0">
                <a:solidFill>
                  <a:srgbClr val="B052A1"/>
                </a:solidFill>
                <a:effectLst/>
                <a:latin typeface="Consolas" panose="020B0609020204030204" pitchFamily="49" charset="0"/>
              </a:rPr>
              <a:t>style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styles</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hello</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Hello, World!</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Text</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View</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0" name="テキスト ボックス 19">
            <a:extLst>
              <a:ext uri="{FF2B5EF4-FFF2-40B4-BE49-F238E27FC236}">
                <a16:creationId xmlns:a16="http://schemas.microsoft.com/office/drawing/2014/main" id="{92AEEFF3-1C1C-44F4-A934-6460C6DFE0D1}"/>
              </a:ext>
            </a:extLst>
          </p:cNvPr>
          <p:cNvSpPr txBox="1"/>
          <p:nvPr/>
        </p:nvSpPr>
        <p:spPr>
          <a:xfrm>
            <a:off x="5717075" y="2715589"/>
            <a:ext cx="3703784" cy="2262158"/>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activateKeepAwake } from 'expo-keep-awake';</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22" name="矢印: 右 21">
            <a:extLst>
              <a:ext uri="{FF2B5EF4-FFF2-40B4-BE49-F238E27FC236}">
                <a16:creationId xmlns:a16="http://schemas.microsoft.com/office/drawing/2014/main" id="{11DE73AD-2238-4034-80B5-C62006E86BA1}"/>
              </a:ext>
            </a:extLst>
          </p:cNvPr>
          <p:cNvSpPr/>
          <p:nvPr/>
        </p:nvSpPr>
        <p:spPr>
          <a:xfrm>
            <a:off x="4746890" y="3627316"/>
            <a:ext cx="579629" cy="43870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91245" y="792222"/>
            <a:ext cx="1767651" cy="1420296"/>
          </a:xfrm>
          <a:prstGeom prst="rect">
            <a:avLst/>
          </a:prstGeom>
        </p:spPr>
      </p:pic>
      <p:sp>
        <p:nvSpPr>
          <p:cNvPr id="50" name="矢印: 右 49">
            <a:extLst>
              <a:ext uri="{FF2B5EF4-FFF2-40B4-BE49-F238E27FC236}">
                <a16:creationId xmlns:a16="http://schemas.microsoft.com/office/drawing/2014/main" id="{558C7446-9869-42BC-877D-856EC6562FEC}"/>
              </a:ext>
            </a:extLst>
          </p:cNvPr>
          <p:cNvSpPr/>
          <p:nvPr/>
        </p:nvSpPr>
        <p:spPr>
          <a:xfrm rot="7737872">
            <a:off x="7789145" y="33793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9FC8EED-CBD9-4E98-AD88-AB201EBC21AD}"/>
              </a:ext>
            </a:extLst>
          </p:cNvPr>
          <p:cNvSpPr txBox="1"/>
          <p:nvPr/>
        </p:nvSpPr>
        <p:spPr>
          <a:xfrm>
            <a:off x="7575071" y="4254864"/>
            <a:ext cx="2236344"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RootNav</a:t>
            </a:r>
            <a:r>
              <a:rPr kumimoji="1" lang="ja-JP" altLang="en-US" sz="1600">
                <a:solidFill>
                  <a:schemeClr val="bg1"/>
                </a:solidFill>
                <a:latin typeface="Meiryo UI" panose="020B0604030504040204" pitchFamily="50" charset="-128"/>
                <a:ea typeface="Meiryo UI" panose="020B0604030504040204" pitchFamily="50" charset="-128"/>
              </a:rPr>
              <a:t>を表示します。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2B6156DF-C5C9-411D-BF76-C0F618BEB905}"/>
              </a:ext>
            </a:extLst>
          </p:cNvPr>
          <p:cNvSpPr txBox="1"/>
          <p:nvPr/>
        </p:nvSpPr>
        <p:spPr>
          <a:xfrm>
            <a:off x="8766989" y="2522897"/>
            <a:ext cx="849148"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Tree>
    <p:extLst>
      <p:ext uri="{BB962C8B-B14F-4D97-AF65-F5344CB8AC3E}">
        <p14:creationId xmlns:p14="http://schemas.microsoft.com/office/powerpoint/2010/main" val="4233621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2764032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A553DB0-C337-4BB5-B1C8-FD0667C90F24}"/>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2205036-B1B9-452C-B368-EBBF911A40D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836057" y="1708302"/>
            <a:ext cx="4431268" cy="2539157"/>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'@react-navigation/stack'</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NavigationContainer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Stack</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createStackNavigator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 </a:t>
            </a:r>
            <a:r>
              <a:rPr lang="en-US" altLang="ja-JP" sz="900" b="0">
                <a:solidFill>
                  <a:srgbClr val="B052A1"/>
                </a:solidFill>
                <a:effectLst/>
                <a:latin typeface="Consolas" panose="020B0609020204030204" pitchFamily="49" charset="0"/>
              </a:rPr>
              <a:t>headerMode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"none"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NavigationContainer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6623798" y="1308445"/>
            <a:ext cx="4049804" cy="3253991"/>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2463383">
            <a:off x="6384026" y="243513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04BB5C8-F2C9-4661-99A5-44E9D2712DB6}"/>
              </a:ext>
            </a:extLst>
          </p:cNvPr>
          <p:cNvSpPr txBox="1"/>
          <p:nvPr/>
        </p:nvSpPr>
        <p:spPr>
          <a:xfrm>
            <a:off x="2930578" y="3715281"/>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D6E27DC-755D-4861-86DA-2C4EF7854017}"/>
              </a:ext>
            </a:extLst>
          </p:cNvPr>
          <p:cNvSpPr txBox="1"/>
          <p:nvPr/>
        </p:nvSpPr>
        <p:spPr>
          <a:xfrm>
            <a:off x="836057" y="5007188"/>
            <a:ext cx="4059793"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A56416"/>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Login</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chemeClr val="bg1">
                  <a:lumMod val="65000"/>
                </a:schemeClr>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8348C4E5-F810-459D-B1F8-E48773E50461}"/>
              </a:ext>
            </a:extLst>
          </p:cNvPr>
          <p:cNvSpPr txBox="1"/>
          <p:nvPr/>
        </p:nvSpPr>
        <p:spPr>
          <a:xfrm>
            <a:off x="836057" y="5551288"/>
            <a:ext cx="894611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3778B7"/>
                </a:solidFill>
                <a:effectLst/>
                <a:latin typeface="Consolas" panose="020B0609020204030204" pitchFamily="49" charset="0"/>
              </a:rPr>
              <a:t>&lt;</a:t>
            </a:r>
            <a:r>
              <a:rPr lang="en-US" altLang="ja-JP" sz="2000" b="0">
                <a:solidFill>
                  <a:srgbClr val="428226"/>
                </a:solidFill>
                <a:effectLst/>
                <a:latin typeface="Consolas" panose="020B0609020204030204" pitchFamily="49" charset="0"/>
              </a:rPr>
              <a:t>Stack.Screen </a:t>
            </a:r>
            <a:r>
              <a:rPr lang="en-US" altLang="ja-JP" sz="2000" b="0">
                <a:solidFill>
                  <a:srgbClr val="B052A1"/>
                </a:solidFill>
                <a:effectLst/>
                <a:latin typeface="Consolas" panose="020B0609020204030204" pitchFamily="49" charset="0"/>
              </a:rPr>
              <a:t>name</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name</a:t>
            </a:r>
            <a:r>
              <a:rPr lang="en-US" altLang="ja-JP" sz="2000" b="0">
                <a:solidFill>
                  <a:srgbClr val="428226"/>
                </a:solidFill>
                <a:effectLst/>
                <a:latin typeface="Consolas" panose="020B0609020204030204" pitchFamily="49" charset="0"/>
              </a:rPr>
              <a:t>} </a:t>
            </a:r>
            <a:r>
              <a:rPr lang="en-US" altLang="ja-JP" sz="2000" b="0">
                <a:solidFill>
                  <a:srgbClr val="B052A1"/>
                </a:solidFill>
                <a:effectLst/>
                <a:latin typeface="Consolas" panose="020B0609020204030204" pitchFamily="49" charset="0"/>
              </a:rPr>
              <a:t>component</a:t>
            </a:r>
            <a:r>
              <a:rPr lang="en-US" altLang="ja-JP" sz="2000" b="0">
                <a:solidFill>
                  <a:srgbClr val="A56416"/>
                </a:solidFill>
                <a:effectLst/>
                <a:latin typeface="Consolas" panose="020B0609020204030204" pitchFamily="49" charset="0"/>
              </a:rPr>
              <a:t>=</a:t>
            </a:r>
            <a:r>
              <a:rPr lang="en-US" altLang="ja-JP" sz="2000" b="0">
                <a:solidFill>
                  <a:srgbClr val="428226"/>
                </a:solidFill>
                <a:effectLst/>
                <a:latin typeface="Consolas" panose="020B0609020204030204" pitchFamily="49" charset="0"/>
              </a:rPr>
              <a:t>{</a:t>
            </a:r>
            <a:r>
              <a:rPr lang="en-US" altLang="ja-JP" sz="2000" b="0">
                <a:solidFill>
                  <a:srgbClr val="A56416"/>
                </a:solidFill>
                <a:effectLst/>
                <a:latin typeface="Consolas" panose="020B0609020204030204" pitchFamily="49" charset="0"/>
              </a:rPr>
              <a:t>Login</a:t>
            </a:r>
            <a:r>
              <a:rPr lang="en-US" altLang="ja-JP" sz="2000" b="0">
                <a:solidFill>
                  <a:srgbClr val="1A1A1A"/>
                </a:solidFill>
                <a:effectLst/>
                <a:latin typeface="Consolas" panose="020B0609020204030204" pitchFamily="49" charset="0"/>
              </a:rPr>
              <a:t>.</a:t>
            </a:r>
            <a:r>
              <a:rPr lang="en-US" altLang="ja-JP" sz="2000" b="0">
                <a:solidFill>
                  <a:srgbClr val="3778B7"/>
                </a:solidFill>
                <a:effectLst/>
                <a:latin typeface="Consolas" panose="020B0609020204030204" pitchFamily="49" charset="0"/>
              </a:rPr>
              <a:t>component</a:t>
            </a:r>
            <a:r>
              <a:rPr lang="en-US" altLang="ja-JP" sz="2000" b="0">
                <a:solidFill>
                  <a:srgbClr val="428226"/>
                </a:solidFill>
                <a:effectLst/>
                <a:latin typeface="Consolas" panose="020B0609020204030204" pitchFamily="49" charset="0"/>
              </a:rPr>
              <a:t>} </a:t>
            </a:r>
            <a:r>
              <a:rPr lang="en-US" altLang="ja-JP" sz="2000" b="0">
                <a:solidFill>
                  <a:srgbClr val="3778B7"/>
                </a:solidFill>
                <a:effectLst/>
                <a:latin typeface="Consolas" panose="020B0609020204030204" pitchFamily="49" charset="0"/>
              </a:rPr>
              <a:t>/&gt;</a:t>
            </a:r>
            <a:endParaRPr lang="en-US" altLang="ja-JP" sz="2000" b="0">
              <a:solidFill>
                <a:srgbClr val="1A1A1A"/>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E99D4348-F9B6-4161-AD77-2C114B2E98B1}"/>
              </a:ext>
            </a:extLst>
          </p:cNvPr>
          <p:cNvSpPr txBox="1"/>
          <p:nvPr/>
        </p:nvSpPr>
        <p:spPr>
          <a:xfrm>
            <a:off x="4228389" y="1518145"/>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Tree>
    <p:extLst>
      <p:ext uri="{BB962C8B-B14F-4D97-AF65-F5344CB8AC3E}">
        <p14:creationId xmlns:p14="http://schemas.microsoft.com/office/powerpoint/2010/main" val="1580310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は</a:t>
            </a:r>
            <a:r>
              <a:rPr kumimoji="1" lang="ja-JP" altLang="en-US" sz="2000">
                <a:highlight>
                  <a:srgbClr val="FFFF00"/>
                </a:highlight>
                <a:latin typeface="Meiryo UI" panose="020B0604030504040204" pitchFamily="50" charset="-128"/>
                <a:ea typeface="Meiryo UI" panose="020B0604030504040204" pitchFamily="50" charset="-128"/>
              </a:rPr>
              <a:t>改善活動</a:t>
            </a:r>
            <a:r>
              <a:rPr kumimoji="1" lang="ja-JP" altLang="en-US" sz="2000">
                <a:latin typeface="Meiryo UI" panose="020B0604030504040204" pitchFamily="50" charset="-128"/>
                <a:ea typeface="Meiryo UI" panose="020B0604030504040204" pitchFamily="50" charset="-128"/>
              </a:rPr>
              <a:t>がメインなので、こうすれば</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だ、といったものがありません。</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チームやプロジェクトの状況に合わせて</a:t>
            </a:r>
            <a:r>
              <a:rPr kumimoji="1" lang="ja-JP" altLang="en-US" sz="2000">
                <a:highlight>
                  <a:srgbClr val="FFFF00"/>
                </a:highlight>
                <a:latin typeface="Meiryo UI" panose="020B0604030504040204" pitchFamily="50" charset="-128"/>
                <a:ea typeface="Meiryo UI" panose="020B0604030504040204" pitchFamily="50" charset="-128"/>
              </a:rPr>
              <a:t>技術面と文化面</a:t>
            </a:r>
            <a:r>
              <a:rPr kumimoji="1" lang="ja-JP" altLang="en-US" sz="2000">
                <a:latin typeface="Meiryo UI" panose="020B0604030504040204" pitchFamily="50" charset="-128"/>
                <a:ea typeface="Meiryo UI" panose="020B0604030504040204" pitchFamily="50" charset="-128"/>
              </a:rPr>
              <a:t>から改善活動に取り組むのが</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このハンズオンでは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の活動をやりやすくするために構築した環境を使って、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主に技術面から</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のやり方を体験していきます。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511462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97DEDC5-0446-428F-BC53-C1D41C91A8D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3E9CD19-507A-403E-97FB-AD3293BC2E2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MainNav</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44139" y="2037935"/>
            <a:ext cx="4488418" cy="2539157"/>
          </a:xfrm>
          <a:prstGeom prst="rect">
            <a:avLst/>
          </a:prstGeom>
          <a:solidFill>
            <a:schemeClr val="accent3">
              <a:lumMod val="20000"/>
              <a:lumOff val="80000"/>
            </a:schemeClr>
          </a:solidFill>
        </p:spPr>
        <p:txBody>
          <a:bodyPr wrap="square" bIns="0" rtlCol="0">
            <a:spAutoFit/>
          </a:bodyPr>
          <a:lstStyle/>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import Login from './Login';</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'./MainNav'</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Stack = createStackNavigator();</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RootNav: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&lt;Stack.Navigator headerMode="none"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chemeClr val="bg1">
                    <a:lumMod val="65000"/>
                  </a:schemeClr>
                </a:solidFill>
                <a:effectLst/>
                <a:latin typeface="Consolas" panose="020B0609020204030204" pitchFamily="49" charset="0"/>
              </a:rPr>
              <a:t>&gt;</a:t>
            </a: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Stack.Screen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MainNav</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&lt;Stack.Screen {...Login} /&gt;</a:t>
            </a:r>
          </a:p>
          <a:p>
            <a:r>
              <a:rPr lang="en-US" altLang="ja-JP" sz="900" b="0">
                <a:solidFill>
                  <a:schemeClr val="bg1">
                    <a:lumMod val="65000"/>
                  </a:schemeClr>
                </a:solidFill>
                <a:effectLst/>
                <a:latin typeface="Consolas" panose="020B0609020204030204" pitchFamily="49" charset="0"/>
              </a:rPr>
              <a:t>      &lt;/Stack.Navigator&gt;</a:t>
            </a:r>
          </a:p>
          <a:p>
            <a:r>
              <a:rPr lang="en-US" altLang="ja-JP" sz="900" b="0">
                <a:solidFill>
                  <a:schemeClr val="bg1">
                    <a:lumMod val="65000"/>
                  </a:schemeClr>
                </a:solidFill>
                <a:effectLst/>
                <a:latin typeface="Consolas" panose="020B0609020204030204" pitchFamily="49" charset="0"/>
              </a:rPr>
              <a:t>    &lt;/NavigationContainer&gt;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RootNav;</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417533" y="254615"/>
            <a:ext cx="1892533" cy="1520638"/>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8763323" y="5028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D91596-6080-4F78-95ED-9527AEFF616C}"/>
              </a:ext>
            </a:extLst>
          </p:cNvPr>
          <p:cNvSpPr txBox="1"/>
          <p:nvPr/>
        </p:nvSpPr>
        <p:spPr>
          <a:xfrm>
            <a:off x="5540280" y="2037935"/>
            <a:ext cx="5640509" cy="4201150"/>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'main'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&lt;Image containerStyle={styles.image} source={require('../../assets/logo.png')}</a:t>
            </a:r>
          </a:p>
          <a:p>
            <a:r>
              <a:rPr lang="en-US" altLang="ja-JP" sz="900" b="0">
                <a:solidFill>
                  <a:schemeClr val="bg1">
                    <a:lumMod val="65000"/>
                  </a:schemeClr>
                </a:solidFill>
                <a:effectLst/>
                <a:latin typeface="Consolas" panose="020B0609020204030204" pitchFamily="49" charset="0"/>
              </a:rPr>
              <a:t>        style={{ height: 200, width: 500 }} /&gt;</a:t>
            </a:r>
          </a:p>
          <a:p>
            <a:r>
              <a:rPr lang="en-US" altLang="ja-JP" sz="900" b="0">
                <a:solidFill>
                  <a:schemeClr val="bg1">
                    <a:lumMod val="65000"/>
                  </a:schemeClr>
                </a:solidFill>
                <a:effectLst/>
                <a:latin typeface="Consolas" panose="020B0609020204030204" pitchFamily="49" charset="0"/>
              </a:rPr>
              <a:t>      &lt;Text style={styles.label}&gt;User name&lt;/Text&gt;</a:t>
            </a:r>
          </a:p>
          <a:p>
            <a:r>
              <a:rPr lang="en-US" altLang="ja-JP" sz="900" b="0">
                <a:solidFill>
                  <a:schemeClr val="bg1">
                    <a:lumMod val="65000"/>
                  </a:schemeClr>
                </a:solidFill>
                <a:effectLst/>
                <a:latin typeface="Consolas" panose="020B0609020204030204" pitchFamily="49" charset="0"/>
              </a:rPr>
              <a:t>      &lt;Input placeholder="your name" /&gt;</a:t>
            </a:r>
          </a:p>
          <a:p>
            <a:r>
              <a:rPr lang="en-US" altLang="ja-JP" sz="900" b="0">
                <a:solidFill>
                  <a:schemeClr val="bg1">
                    <a:lumMod val="65000"/>
                  </a:schemeClr>
                </a:solidFill>
                <a:effectLst/>
                <a:latin typeface="Consolas" panose="020B0609020204030204" pitchFamily="49" charset="0"/>
              </a:rPr>
              <a:t>      &lt;Text style={styles.label}&gt;Password&lt;/Text&gt;</a:t>
            </a:r>
          </a:p>
          <a:p>
            <a:r>
              <a:rPr lang="en-US" altLang="ja-JP" sz="900" b="0">
                <a:solidFill>
                  <a:schemeClr val="bg1">
                    <a:lumMod val="65000"/>
                  </a:schemeClr>
                </a:solidFill>
                <a:effectLst/>
                <a:latin typeface="Consolas" panose="020B0609020204030204" pitchFamily="49" charset="0"/>
              </a:rPr>
              <a:t>      &lt;Input placeholder="xxxxxxxxxx" secureTextEntry /&gt;</a:t>
            </a:r>
          </a:p>
          <a:p>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&lt;Button title="Login"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login</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5" name="テキスト ボックス 4">
            <a:extLst>
              <a:ext uri="{FF2B5EF4-FFF2-40B4-BE49-F238E27FC236}">
                <a16:creationId xmlns:a16="http://schemas.microsoft.com/office/drawing/2014/main" id="{18775BE6-2C34-4ABB-AC39-D64A07BCC729}"/>
              </a:ext>
            </a:extLst>
          </p:cNvPr>
          <p:cNvSpPr txBox="1"/>
          <p:nvPr/>
        </p:nvSpPr>
        <p:spPr>
          <a:xfrm>
            <a:off x="2352291" y="3956569"/>
            <a:ext cx="2934128" cy="363882"/>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Stack</a:t>
            </a:r>
            <a:r>
              <a:rPr kumimoji="1" lang="ja-JP" altLang="en-US" sz="1600">
                <a:solidFill>
                  <a:schemeClr val="bg1"/>
                </a:solidFill>
                <a:latin typeface="Meiryo UI" panose="020B0604030504040204" pitchFamily="50" charset="-128"/>
                <a:ea typeface="Meiryo UI" panose="020B0604030504040204" pitchFamily="50" charset="-128"/>
              </a:rPr>
              <a:t>に</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F9B898C-4610-46EF-A34C-FD547804B635}"/>
              </a:ext>
            </a:extLst>
          </p:cNvPr>
          <p:cNvSpPr txBox="1"/>
          <p:nvPr/>
        </p:nvSpPr>
        <p:spPr>
          <a:xfrm>
            <a:off x="8363800" y="3466851"/>
            <a:ext cx="239516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Login</a:t>
            </a:r>
            <a:r>
              <a:rPr kumimoji="1" lang="ja-JP" altLang="en-US" sz="1600">
                <a:solidFill>
                  <a:schemeClr val="bg1"/>
                </a:solidFill>
                <a:latin typeface="Meiryo UI" panose="020B0604030504040204" pitchFamily="50" charset="-128"/>
                <a:ea typeface="Meiryo UI" panose="020B0604030504040204" pitchFamily="50" charset="-128"/>
              </a:rPr>
              <a:t>ボタンが押されたら</a:t>
            </a:r>
            <a:r>
              <a:rPr kumimoji="1" lang="en-US" altLang="ja-JP" sz="1600">
                <a:solidFill>
                  <a:schemeClr val="bg1"/>
                </a:solidFill>
                <a:latin typeface="Meiryo UI" panose="020B0604030504040204" pitchFamily="50" charset="-128"/>
                <a:ea typeface="Meiryo UI" panose="020B0604030504040204" pitchFamily="50" charset="-128"/>
              </a:rPr>
              <a:t>MainNav</a:t>
            </a:r>
            <a:r>
              <a:rPr kumimoji="1" lang="ja-JP" altLang="en-US" sz="1600">
                <a:solidFill>
                  <a:schemeClr val="bg1"/>
                </a:solidFill>
                <a:latin typeface="Meiryo UI" panose="020B0604030504040204" pitchFamily="50" charset="-128"/>
                <a:ea typeface="Meiryo UI" panose="020B0604030504040204" pitchFamily="50" charset="-128"/>
              </a:rPr>
              <a:t>に遷移させます。</a:t>
            </a:r>
          </a:p>
        </p:txBody>
      </p:sp>
      <p:sp>
        <p:nvSpPr>
          <p:cNvPr id="11" name="テキスト ボックス 10">
            <a:extLst>
              <a:ext uri="{FF2B5EF4-FFF2-40B4-BE49-F238E27FC236}">
                <a16:creationId xmlns:a16="http://schemas.microsoft.com/office/drawing/2014/main" id="{BC491FF8-AF0F-4D76-8393-2EEF87288C9B}"/>
              </a:ext>
            </a:extLst>
          </p:cNvPr>
          <p:cNvSpPr txBox="1"/>
          <p:nvPr/>
        </p:nvSpPr>
        <p:spPr>
          <a:xfrm>
            <a:off x="3951496" y="1881636"/>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RootNav</a:t>
            </a:r>
          </a:p>
        </p:txBody>
      </p:sp>
      <p:sp>
        <p:nvSpPr>
          <p:cNvPr id="13" name="テキスト ボックス 12">
            <a:extLst>
              <a:ext uri="{FF2B5EF4-FFF2-40B4-BE49-F238E27FC236}">
                <a16:creationId xmlns:a16="http://schemas.microsoft.com/office/drawing/2014/main" id="{E680F467-D106-4F27-8B83-3D222F9788D4}"/>
              </a:ext>
            </a:extLst>
          </p:cNvPr>
          <p:cNvSpPr txBox="1"/>
          <p:nvPr/>
        </p:nvSpPr>
        <p:spPr>
          <a:xfrm>
            <a:off x="10321788" y="1872514"/>
            <a:ext cx="103201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18130537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9127337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7666715-CF25-44AB-9546-3533BE7AF3E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378210D-C89B-4FBE-9435-1D747D2401B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Home</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の表示</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794203" y="2028813"/>
            <a:ext cx="5063671" cy="2677656"/>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'@react-navigation/bottom-tabs'</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'./Picking'</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Tab</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createBottomTabNavigator</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MainNav: React.FC = () =&gt; {</a:t>
            </a:r>
          </a:p>
          <a:p>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initialRouteName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Home</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Picking</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Tab.Screen {</a:t>
            </a:r>
            <a:r>
              <a:rPr lang="en-US" altLang="ja-JP" sz="900" b="0">
                <a:solidFill>
                  <a:srgbClr val="A5641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Tab.Navigator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 name: 'main', component: MainNav };</a:t>
            </a: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654334" y="2061888"/>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514928" y="21132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72D7B7-4E80-4E9C-BAD6-F4621429479E}"/>
              </a:ext>
            </a:extLst>
          </p:cNvPr>
          <p:cNvSpPr txBox="1"/>
          <p:nvPr/>
        </p:nvSpPr>
        <p:spPr>
          <a:xfrm>
            <a:off x="4183924" y="3549322"/>
            <a:ext cx="2645919"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を作成し、</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Tab</a:t>
            </a:r>
            <a:r>
              <a:rPr kumimoji="1" lang="ja-JP" altLang="en-US" sz="1600">
                <a:solidFill>
                  <a:schemeClr val="bg1"/>
                </a:solidFill>
                <a:latin typeface="Meiryo UI" panose="020B0604030504040204" pitchFamily="50" charset="-128"/>
                <a:ea typeface="Meiryo UI" panose="020B0604030504040204" pitchFamily="50" charset="-128"/>
              </a:rPr>
              <a:t>に各画面を追加します。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591127" y="335387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8487698" y="28540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38EDD81-72B8-4172-A5C6-F163AF0CE605}"/>
              </a:ext>
            </a:extLst>
          </p:cNvPr>
          <p:cNvSpPr txBox="1"/>
          <p:nvPr/>
        </p:nvSpPr>
        <p:spPr>
          <a:xfrm>
            <a:off x="4691944" y="1846437"/>
            <a:ext cx="1334922"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MainNav</a:t>
            </a:r>
          </a:p>
        </p:txBody>
      </p:sp>
    </p:spTree>
    <p:extLst>
      <p:ext uri="{BB962C8B-B14F-4D97-AF65-F5344CB8AC3E}">
        <p14:creationId xmlns:p14="http://schemas.microsoft.com/office/powerpoint/2010/main" val="28322009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4293630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920332-60A6-4FC9-97D1-E87C0E017B5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46D507F-F767-4781-A7ED-F6B8CCF03B4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Pick</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Logout</a:t>
            </a:r>
            <a:r>
              <a:rPr kumimoji="1" lang="ja-JP" altLang="en-US" sz="2800" b="1">
                <a:latin typeface="Meiryo UI" panose="020B0604030504040204" pitchFamily="50" charset="-128"/>
                <a:ea typeface="Meiryo UI" panose="020B0604030504040204" pitchFamily="50" charset="-128"/>
              </a:rPr>
              <a:t>のボタンによる遷移</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17" name="テキスト ボックス 16">
            <a:extLst>
              <a:ext uri="{FF2B5EF4-FFF2-40B4-BE49-F238E27FC236}">
                <a16:creationId xmlns:a16="http://schemas.microsoft.com/office/drawing/2014/main" id="{C750C7AE-47B3-4912-9775-35A61C39810C}"/>
              </a:ext>
            </a:extLst>
          </p:cNvPr>
          <p:cNvSpPr txBox="1"/>
          <p:nvPr/>
        </p:nvSpPr>
        <p:spPr>
          <a:xfrm>
            <a:off x="552619" y="1228713"/>
            <a:ext cx="4587422" cy="4616648"/>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styles = StyleSheet.create({</a:t>
            </a:r>
          </a:p>
          <a:p>
            <a:r>
              <a:rPr lang="ja-JP" altLang="en-US" sz="900">
                <a:solidFill>
                  <a:schemeClr val="bg1">
                    <a:lumMod val="65000"/>
                  </a:schemeClr>
                </a:solidFill>
                <a:latin typeface="Consolas" panose="020B0609020204030204" pitchFamily="49" charset="0"/>
              </a:rPr>
              <a:t>  ：</a:t>
            </a:r>
            <a:endParaRPr lang="en-US" altLang="ja-JP" sz="900">
              <a:solidFill>
                <a:schemeClr val="bg1">
                  <a:lumMod val="65000"/>
                </a:schemeClr>
              </a:solidFill>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pickUpTrash</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'home'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&lt;Text style={styles.lead}&gt;Let's go pick up trash!&lt;/Text&gt;</a:t>
            </a:r>
          </a:p>
          <a:p>
            <a:r>
              <a:rPr lang="en-US" altLang="ja-JP" sz="900" b="0">
                <a:solidFill>
                  <a:schemeClr val="bg1">
                    <a:lumMod val="65000"/>
                  </a:schemeClr>
                </a:solidFill>
                <a:effectLst/>
                <a:latin typeface="Consolas" panose="020B0609020204030204" pitchFamily="49" charset="0"/>
              </a:rPr>
              <a:t>      &lt;View style={styles.select}&gt;</a:t>
            </a:r>
          </a:p>
          <a:p>
            <a:r>
              <a:rPr lang="en-US" altLang="ja-JP" sz="900" b="0">
                <a:solidFill>
                  <a:schemeClr val="bg1">
                    <a:lumMod val="65000"/>
                  </a:schemeClr>
                </a:solidFill>
                <a:effectLst/>
                <a:latin typeface="Consolas" panose="020B0609020204030204" pitchFamily="49" charset="0"/>
              </a:rPr>
              <a:t>        &lt;Button title="Take a photo" /&gt;</a:t>
            </a:r>
          </a:p>
          <a:p>
            <a:r>
              <a:rPr lang="en-US" altLang="ja-JP" sz="900" b="0">
                <a:solidFill>
                  <a:schemeClr val="bg1">
                    <a:lumMod val="65000"/>
                  </a:schemeClr>
                </a:solidFill>
                <a:effectLst/>
                <a:latin typeface="Consolas" panose="020B0609020204030204" pitchFamily="49" charset="0"/>
              </a:rPr>
              <a:t>        &lt;Text style={styles.or}&gt;or&lt;/Text&gt;</a:t>
            </a:r>
          </a:p>
          <a:p>
            <a:r>
              <a:rPr lang="en-US" altLang="ja-JP" sz="900" b="0">
                <a:solidFill>
                  <a:schemeClr val="bg1">
                    <a:lumMod val="65000"/>
                  </a:schemeClr>
                </a:solidFill>
                <a:effectLst/>
                <a:latin typeface="Consolas" panose="020B0609020204030204" pitchFamily="49" charset="0"/>
              </a:rPr>
              <a:t>        &lt;Button title="Pick an image" /&gt;</a:t>
            </a:r>
          </a:p>
          <a:p>
            <a:r>
              <a:rPr lang="en-US" altLang="ja-JP" sz="900" b="0">
                <a:solidFill>
                  <a:schemeClr val="bg1">
                    <a:lumMod val="65000"/>
                  </a:schemeClr>
                </a:solidFill>
                <a:effectLst/>
                <a:latin typeface="Consolas" panose="020B0609020204030204" pitchFamily="49" charset="0"/>
              </a:rPr>
              <a:t>      &lt;/View&gt;</a:t>
            </a:r>
          </a:p>
          <a:p>
            <a:r>
              <a:rPr lang="en-US" altLang="ja-JP" sz="900" b="0">
                <a:solidFill>
                  <a:schemeClr val="bg1">
                    <a:lumMod val="65000"/>
                  </a:schemeClr>
                </a:solidFill>
                <a:effectLst/>
                <a:latin typeface="Consolas" panose="020B0609020204030204" pitchFamily="49" charset="0"/>
              </a:rPr>
              <a:t>      &lt;Image source={{ uri: ‘https://images.unsplash.com/</a:t>
            </a:r>
            <a:r>
              <a:rPr lang="ja-JP" altLang="en-US" sz="900" b="0">
                <a:solidFill>
                  <a:schemeClr val="bg1">
                    <a:lumMod val="65000"/>
                  </a:schemeClr>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        style={styles.image} /&gt;</a:t>
            </a:r>
          </a:p>
          <a:p>
            <a:r>
              <a:rPr lang="en-US" altLang="ja-JP" sz="900" b="0">
                <a:solidFill>
                  <a:schemeClr val="bg1">
                    <a:lumMod val="65000"/>
                  </a:schemeClr>
                </a:solidFill>
                <a:effectLst/>
                <a:latin typeface="Consolas" panose="020B0609020204030204" pitchFamily="49" charset="0"/>
              </a:rPr>
              <a:t>      &lt;Button title="Pick up trash!" buttonStyle={styles.upload}</a:t>
            </a:r>
          </a:p>
          <a:p>
            <a:r>
              <a:rPr lang="ja-JP" altLang="en-US" sz="900">
                <a:solidFill>
                  <a:srgbClr val="428226"/>
                </a:solidFill>
                <a:latin typeface="Consolas" panose="020B0609020204030204" pitchFamily="49" charset="0"/>
              </a:rPr>
              <a: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pickUpTrash</a:t>
            </a:r>
            <a:r>
              <a:rPr lang="en-US" altLang="ja-JP" sz="900" b="0">
                <a:solidFill>
                  <a:srgbClr val="428226"/>
                </a:solidFill>
                <a:effectLst/>
                <a:latin typeface="Consolas" panose="020B0609020204030204" pitchFamily="49" charset="0"/>
              </a:rPr>
              <a:t>}</a:t>
            </a:r>
            <a:r>
              <a:rPr lang="en-US" altLang="ja-JP" sz="900" b="0">
                <a:solidFill>
                  <a:schemeClr val="bg1">
                    <a:lumMod val="65000"/>
                  </a:schemeClr>
                </a:solidFill>
                <a:effectLst/>
                <a:latin typeface="Consolas" panose="020B0609020204030204" pitchFamily="49" charset="0"/>
              </a:rPr>
              <a:t> /&gt;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mainPage('pick', Component, 'camera');</a:t>
            </a:r>
            <a:endParaRPr lang="en-US" altLang="ja-JP" sz="900" b="0">
              <a:solidFill>
                <a:srgbClr val="1A1A1A"/>
              </a:solidFill>
              <a:effectLst/>
              <a:latin typeface="Consolas" panose="020B0609020204030204" pitchFamily="49" charset="0"/>
            </a:endParaRPr>
          </a:p>
        </p:txBody>
      </p:sp>
      <p:pic>
        <p:nvPicPr>
          <p:cNvPr id="37" name="図 36">
            <a:extLst>
              <a:ext uri="{FF2B5EF4-FFF2-40B4-BE49-F238E27FC236}">
                <a16:creationId xmlns:a16="http://schemas.microsoft.com/office/drawing/2014/main" id="{08AF84E1-3515-4FCB-B37D-5DC47D4CD567}"/>
              </a:ext>
            </a:extLst>
          </p:cNvPr>
          <p:cNvPicPr>
            <a:picLocks noChangeAspect="1"/>
          </p:cNvPicPr>
          <p:nvPr/>
        </p:nvPicPr>
        <p:blipFill>
          <a:blip r:embed="rId3"/>
          <a:stretch>
            <a:fillRect/>
          </a:stretch>
        </p:blipFill>
        <p:spPr>
          <a:xfrm>
            <a:off x="7161185" y="334107"/>
            <a:ext cx="3402920" cy="2734224"/>
          </a:xfrm>
          <a:prstGeom prst="rect">
            <a:avLst/>
          </a:prstGeom>
        </p:spPr>
      </p:pic>
      <p:sp>
        <p:nvSpPr>
          <p:cNvPr id="4" name="矢印: 右 3">
            <a:extLst>
              <a:ext uri="{FF2B5EF4-FFF2-40B4-BE49-F238E27FC236}">
                <a16:creationId xmlns:a16="http://schemas.microsoft.com/office/drawing/2014/main" id="{9893B42F-7A9A-4E62-A7D6-BBD6862F629C}"/>
              </a:ext>
            </a:extLst>
          </p:cNvPr>
          <p:cNvSpPr/>
          <p:nvPr/>
        </p:nvSpPr>
        <p:spPr>
          <a:xfrm rot="8023145">
            <a:off x="10021779" y="3854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95E76592-D5B3-4068-B40F-2200E53BC81B}"/>
              </a:ext>
            </a:extLst>
          </p:cNvPr>
          <p:cNvSpPr/>
          <p:nvPr/>
        </p:nvSpPr>
        <p:spPr>
          <a:xfrm rot="8023145">
            <a:off x="10097978" y="162609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2A7DB85E-7E4B-4AAA-AF2E-97F347DBFA2D}"/>
              </a:ext>
            </a:extLst>
          </p:cNvPr>
          <p:cNvSpPr/>
          <p:nvPr/>
        </p:nvSpPr>
        <p:spPr>
          <a:xfrm rot="2582328">
            <a:off x="7994549" y="112626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920AEA-F914-45D1-9286-892166321DA7}"/>
              </a:ext>
            </a:extLst>
          </p:cNvPr>
          <p:cNvSpPr txBox="1"/>
          <p:nvPr/>
        </p:nvSpPr>
        <p:spPr>
          <a:xfrm>
            <a:off x="5594803" y="3438896"/>
            <a:ext cx="4006397" cy="2954655"/>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'@react-navigation/native'</a:t>
            </a:r>
            <a:r>
              <a:rPr lang="en-US" altLang="ja-JP" sz="900" b="0">
                <a:solidFill>
                  <a:srgbClr val="1A1A1A"/>
                </a:solidFill>
                <a:effectLst/>
                <a:latin typeface="Consolas" panose="020B0609020204030204" pitchFamily="49" charset="0"/>
              </a:rPr>
              <a:t>;</a:t>
            </a:r>
          </a:p>
          <a:p>
            <a:r>
              <a:rPr lang="en-US" altLang="ja-JP" sz="900" b="0">
                <a:solidFill>
                  <a:schemeClr val="bg1">
                    <a:lumMod val="65000"/>
                  </a:schemeClr>
                </a:solidFill>
                <a:effectLst/>
                <a:latin typeface="Consolas" panose="020B0609020204030204" pitchFamily="49" charset="0"/>
              </a:rPr>
              <a:t>import React from 'react';</a:t>
            </a:r>
          </a:p>
          <a:p>
            <a:r>
              <a:rPr lang="en-US" altLang="ja-JP" sz="900" b="0">
                <a:solidFill>
                  <a:schemeClr val="bg1">
                    <a:lumMod val="65000"/>
                  </a:schemeClr>
                </a:solidFill>
                <a:effectLst/>
                <a:latin typeface="Consolas" panose="020B0609020204030204" pitchFamily="49" charset="0"/>
              </a:rPr>
              <a:t>import { Button } from 'react-native-elements';</a:t>
            </a:r>
          </a:p>
          <a:p>
            <a:r>
              <a:rPr lang="en-US" altLang="ja-JP" sz="900" b="0">
                <a:solidFill>
                  <a:schemeClr val="bg1">
                    <a:lumMod val="65000"/>
                  </a:schemeClr>
                </a:solidFill>
                <a:effectLst/>
                <a:latin typeface="Consolas" panose="020B0609020204030204" pitchFamily="49" charset="0"/>
              </a:rPr>
              <a:t>import { Page, mainPage } from './MainPage';</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useNavigation</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navigation</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navigate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&lt;Button title="Logout" </a:t>
            </a:r>
            <a:r>
              <a:rPr lang="en-US" altLang="ja-JP" sz="900" b="0">
                <a:solidFill>
                  <a:srgbClr val="B052A1"/>
                </a:solidFill>
                <a:effectLst/>
                <a:latin typeface="Consolas" panose="020B0609020204030204" pitchFamily="49" charset="0"/>
              </a:rPr>
              <a:t>onPress</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logout</a:t>
            </a:r>
            <a:r>
              <a:rPr lang="en-US" altLang="ja-JP" sz="900" b="0">
                <a:solidFill>
                  <a:srgbClr val="428226"/>
                </a:solidFill>
                <a:effectLst/>
                <a:latin typeface="Consolas" panose="020B0609020204030204" pitchFamily="49" charset="0"/>
              </a:rPr>
              <a:t>} </a:t>
            </a:r>
            <a:r>
              <a:rPr lang="en-US" altLang="ja-JP" sz="900" b="0">
                <a:solidFill>
                  <a:schemeClr val="bg1">
                    <a:lumMod val="65000"/>
                  </a:schemeClr>
                </a:solidFill>
                <a:effectLst/>
                <a:latin typeface="Consolas" panose="020B0609020204030204" pitchFamily="49" charset="0"/>
              </a:rPr>
              <a:t>/&gt;</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mainPage('logout', Component, 'lock');</a:t>
            </a:r>
          </a:p>
        </p:txBody>
      </p:sp>
      <p:sp>
        <p:nvSpPr>
          <p:cNvPr id="5" name="テキスト ボックス 4">
            <a:extLst>
              <a:ext uri="{FF2B5EF4-FFF2-40B4-BE49-F238E27FC236}">
                <a16:creationId xmlns:a16="http://schemas.microsoft.com/office/drawing/2014/main" id="{FD544706-877B-4D4E-B8C6-E148245498A6}"/>
              </a:ext>
            </a:extLst>
          </p:cNvPr>
          <p:cNvSpPr txBox="1"/>
          <p:nvPr/>
        </p:nvSpPr>
        <p:spPr>
          <a:xfrm>
            <a:off x="4472580" y="1074003"/>
            <a:ext cx="84237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Pick</a:t>
            </a:r>
          </a:p>
        </p:txBody>
      </p:sp>
      <p:sp>
        <p:nvSpPr>
          <p:cNvPr id="9" name="テキスト ボックス 8">
            <a:extLst>
              <a:ext uri="{FF2B5EF4-FFF2-40B4-BE49-F238E27FC236}">
                <a16:creationId xmlns:a16="http://schemas.microsoft.com/office/drawing/2014/main" id="{97795A75-5822-4F5A-8FB0-6D2EEE88B65F}"/>
              </a:ext>
            </a:extLst>
          </p:cNvPr>
          <p:cNvSpPr txBox="1"/>
          <p:nvPr/>
        </p:nvSpPr>
        <p:spPr>
          <a:xfrm>
            <a:off x="9461959" y="3316966"/>
            <a:ext cx="1137645"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Logout</a:t>
            </a:r>
          </a:p>
        </p:txBody>
      </p:sp>
    </p:spTree>
    <p:extLst>
      <p:ext uri="{BB962C8B-B14F-4D97-AF65-F5344CB8AC3E}">
        <p14:creationId xmlns:p14="http://schemas.microsoft.com/office/powerpoint/2010/main" val="8722307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6" name="テキスト ボックス 5">
            <a:extLst>
              <a:ext uri="{FF2B5EF4-FFF2-40B4-BE49-F238E27FC236}">
                <a16:creationId xmlns:a16="http://schemas.microsoft.com/office/drawing/2014/main" id="{B8544EB1-22BF-4606-ACA2-4CD6D52124F0}"/>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2374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Login</a:t>
            </a: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12711392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Login</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次の順で作成していきます。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入力データを受け取れるようにします。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入力されたらボタンを押せるようにします。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を呼び出し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ログイン状態に応じた表示切替をします。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pic>
        <p:nvPicPr>
          <p:cNvPr id="2" name="図 1">
            <a:extLst>
              <a:ext uri="{FF2B5EF4-FFF2-40B4-BE49-F238E27FC236}">
                <a16:creationId xmlns:a16="http://schemas.microsoft.com/office/drawing/2014/main" id="{093FC21E-0D9F-45BA-9A2A-B5F695881066}"/>
              </a:ext>
            </a:extLst>
          </p:cNvPr>
          <p:cNvPicPr>
            <a:picLocks noChangeAspect="1"/>
          </p:cNvPicPr>
          <p:nvPr/>
        </p:nvPicPr>
        <p:blipFill>
          <a:blip r:embed="rId3"/>
          <a:stretch>
            <a:fillRect/>
          </a:stretch>
        </p:blipFill>
        <p:spPr>
          <a:xfrm>
            <a:off x="7372746" y="775141"/>
            <a:ext cx="2475707" cy="5307718"/>
          </a:xfrm>
          <a:prstGeom prst="rect">
            <a:avLst/>
          </a:prstGeom>
        </p:spPr>
      </p:pic>
    </p:spTree>
    <p:extLst>
      <p:ext uri="{BB962C8B-B14F-4D97-AF65-F5344CB8AC3E}">
        <p14:creationId xmlns:p14="http://schemas.microsoft.com/office/powerpoint/2010/main" val="30011710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189506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TODO</a:t>
            </a:r>
            <a:r>
              <a:rPr kumimoji="1" lang="ja-JP" altLang="en-US" sz="2000">
                <a:latin typeface="Meiryo UI" panose="020B0604030504040204" pitchFamily="50" charset="-128"/>
                <a:ea typeface="Meiryo UI" panose="020B0604030504040204" pitchFamily="50" charset="-128"/>
              </a:rPr>
              <a:t>　全体できたら見直し</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あるサービス開発チームに参画するような状況を想像してください。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そのチームは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に取り組んでいて、すでに</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活動をやりやすい環境を構築済みです。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の概要を学習し、チームメンバとして</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活動に参加できるように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開発～デプロイ～運用の流れを一通り体験しましょう。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スタッフが既存チームメンバ、皆さんが新しくチームに参加したメンバとしてハンズオンを進行します。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D018D2F-13E6-4763-BD70-C1B604DF75E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E899757-B156-4257-9366-F463493F2F4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入力データを受け取る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552619" y="1080585"/>
            <a:ext cx="5724356" cy="4755148"/>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 } from '@react-navigation/native';</a:t>
            </a:r>
          </a:p>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StyleSheet</a:t>
            </a:r>
            <a:r>
              <a:rPr lang="en-US" altLang="ja-JP" sz="900" b="0" dirty="0">
                <a:solidFill>
                  <a:schemeClr val="bg1">
                    <a:lumMod val="65000"/>
                  </a:schemeClr>
                </a:solidFill>
                <a:effectLst/>
                <a:latin typeface="Consolas" panose="020B0609020204030204" pitchFamily="49" charset="0"/>
              </a:rPr>
              <a:t> } from 'react-native‘;</a:t>
            </a:r>
          </a:p>
          <a:p>
            <a:r>
              <a:rPr lang="ja-JP" altLang="en-US" sz="900" b="0" dirty="0">
                <a:solidFill>
                  <a:srgbClr val="B052A1"/>
                </a:solidFill>
                <a:effectLst/>
                <a:latin typeface="Consolas" panose="020B0609020204030204" pitchFamily="49" charset="0"/>
              </a:rPr>
              <a:t>：</a:t>
            </a:r>
            <a:endParaRPr lang="en-US" altLang="ja-JP" sz="900" b="0" dirty="0">
              <a:solidFill>
                <a:srgbClr val="B052A1"/>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 =&gt;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alert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&lt;Image </a:t>
            </a:r>
            <a:r>
              <a:rPr lang="en-US" altLang="ja-JP" sz="900" b="0" dirty="0" err="1">
                <a:solidFill>
                  <a:schemeClr val="bg1">
                    <a:lumMod val="65000"/>
                  </a:schemeClr>
                </a:solidFill>
                <a:effectLst/>
                <a:latin typeface="Consolas" panose="020B0609020204030204" pitchFamily="49" charset="0"/>
              </a:rPr>
              <a: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styles.image</a:t>
            </a:r>
            <a:r>
              <a:rPr lang="en-US" altLang="ja-JP" sz="900" b="0" dirty="0">
                <a:solidFill>
                  <a:schemeClr val="bg1">
                    <a:lumMod val="65000"/>
                  </a:schemeClr>
                </a:solidFill>
                <a:effectLst/>
                <a:latin typeface="Consolas" panose="020B0609020204030204" pitchFamily="49" charset="0"/>
              </a:rPr>
              <a:t>} source={require('../../assets/logo.png')}</a:t>
            </a:r>
          </a:p>
          <a:p>
            <a:r>
              <a:rPr lang="en-US" altLang="ja-JP" sz="900" b="0" dirty="0">
                <a:solidFill>
                  <a:schemeClr val="bg1">
                    <a:lumMod val="65000"/>
                  </a:schemeClr>
                </a:solidFill>
                <a:effectLst/>
                <a:latin typeface="Consolas" panose="020B0609020204030204" pitchFamily="49" charset="0"/>
              </a:rPr>
              <a:t>        style={{ height: 200, width: 500 }} /&gt;</a:t>
            </a: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}&gt;User name&lt;/Text&gt;</a:t>
            </a:r>
          </a:p>
          <a:p>
            <a:r>
              <a:rPr lang="en-US" altLang="ja-JP" sz="900" b="0" dirty="0">
                <a:solidFill>
                  <a:schemeClr val="bg1">
                    <a:lumMod val="65000"/>
                  </a:schemeClr>
                </a:solidFill>
                <a:effectLst/>
                <a:latin typeface="Consolas" panose="020B0609020204030204" pitchFamily="49" charset="0"/>
              </a:rPr>
              <a:t>      &lt;Input placeholder="your name"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&lt;Text style={</a:t>
            </a:r>
            <a:r>
              <a:rPr lang="en-US" altLang="ja-JP" sz="900" b="0" dirty="0" err="1">
                <a:solidFill>
                  <a:schemeClr val="bg1">
                    <a:lumMod val="65000"/>
                  </a:schemeClr>
                </a:solidFill>
                <a:effectLst/>
                <a:latin typeface="Consolas" panose="020B0609020204030204" pitchFamily="49" charset="0"/>
              </a:rPr>
              <a:t>styles.label</a:t>
            </a:r>
            <a:r>
              <a:rPr lang="en-US" altLang="ja-JP" sz="900" b="0" dirty="0">
                <a:solidFill>
                  <a:schemeClr val="bg1">
                    <a:lumMod val="65000"/>
                  </a:schemeClr>
                </a:solidFill>
                <a:effectLst/>
                <a:latin typeface="Consolas" panose="020B0609020204030204" pitchFamily="49" charset="0"/>
              </a:rPr>
              <a:t>}&gt;Password&lt;/Text&gt;</a:t>
            </a:r>
          </a:p>
          <a:p>
            <a:r>
              <a:rPr lang="en-US" altLang="ja-JP" sz="900" b="0" dirty="0">
                <a:solidFill>
                  <a:schemeClr val="bg1">
                    <a:lumMod val="65000"/>
                  </a:schemeClr>
                </a:solidFill>
                <a:effectLst/>
                <a:latin typeface="Consolas" panose="020B0609020204030204" pitchFamily="49" charset="0"/>
              </a:rPr>
              <a:t>      &lt;Input placeholder="</a:t>
            </a:r>
            <a:r>
              <a:rPr lang="en-US" altLang="ja-JP" sz="900" b="0" dirty="0" err="1">
                <a:solidFill>
                  <a:schemeClr val="bg1">
                    <a:lumMod val="65000"/>
                  </a:schemeClr>
                </a:solidFill>
                <a:effectLst/>
                <a:latin typeface="Consolas" panose="020B0609020204030204" pitchFamily="49" charset="0"/>
              </a:rPr>
              <a:t>xxxxxxxxxx</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secureTextEntry</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onChangeText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&lt;Button title="Login" </a:t>
            </a:r>
            <a:r>
              <a:rPr lang="en-US" altLang="ja-JP" sz="900" b="0" dirty="0" err="1">
                <a:solidFill>
                  <a:schemeClr val="bg1">
                    <a:lumMod val="65000"/>
                  </a:schemeClr>
                </a:solidFill>
                <a:effectLst/>
                <a:latin typeface="Consolas" panose="020B0609020204030204" pitchFamily="49" charset="0"/>
              </a:rPr>
              <a:t>onPress</a:t>
            </a:r>
            <a:r>
              <a:rPr lang="en-US" altLang="ja-JP" sz="900" b="0" dirty="0">
                <a:solidFill>
                  <a:schemeClr val="bg1">
                    <a:lumMod val="65000"/>
                  </a:schemeClr>
                </a:solidFill>
                <a:effectLst/>
                <a:latin typeface="Consolas" panose="020B0609020204030204" pitchFamily="49" charset="0"/>
              </a:rPr>
              <a:t>={login} /&gt;</a:t>
            </a:r>
          </a:p>
          <a:p>
            <a:r>
              <a:rPr lang="en-US" altLang="ja-JP" sz="900" b="0" dirty="0">
                <a:solidFill>
                  <a:schemeClr val="bg1">
                    <a:lumMod val="65000"/>
                  </a:schemeClr>
                </a:solidFill>
                <a:effectLst/>
                <a:latin typeface="Consolas" panose="020B0609020204030204" pitchFamily="49" charset="0"/>
              </a:rPr>
              <a:t>    &lt;/Page&gt;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2676525" y="4990339"/>
            <a:ext cx="4102917" cy="979435"/>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入力データやユーザ操作で変化する値は状態として保持します。</a:t>
            </a:r>
            <a:r>
              <a:rPr kumimoji="1" lang="en-US" altLang="ja-JP" sz="1600">
                <a:solidFill>
                  <a:schemeClr val="bg1"/>
                </a:solidFill>
                <a:latin typeface="Meiryo UI" panose="020B0604030504040204" pitchFamily="50" charset="-128"/>
                <a:ea typeface="Meiryo UI" panose="020B0604030504040204" pitchFamily="50" charset="-128"/>
              </a:rPr>
              <a:t>React</a:t>
            </a:r>
            <a:r>
              <a:rPr kumimoji="1" lang="ja-JP" altLang="en-US" sz="1600">
                <a:solidFill>
                  <a:schemeClr val="bg1"/>
                </a:solidFill>
                <a:latin typeface="Meiryo UI" panose="020B0604030504040204" pitchFamily="50" charset="-128"/>
                <a:ea typeface="Meiryo UI" panose="020B0604030504040204" pitchFamily="50" charset="-128"/>
              </a:rPr>
              <a:t>が提供する</a:t>
            </a: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フックと呼ばれる</a:t>
            </a:r>
            <a:r>
              <a:rPr kumimoji="1" lang="en-US" altLang="ja-JP" sz="1600">
                <a:solidFill>
                  <a:schemeClr val="bg1"/>
                </a:solidFill>
                <a:latin typeface="Meiryo UI" panose="020B0604030504040204" pitchFamily="50" charset="-128"/>
                <a:ea typeface="Meiryo UI" panose="020B0604030504040204" pitchFamily="50" charset="-128"/>
              </a:rPr>
              <a:t>useState</a:t>
            </a:r>
            <a:r>
              <a:rPr kumimoji="1" lang="ja-JP" altLang="en-US" sz="1600">
                <a:solidFill>
                  <a:schemeClr val="bg1"/>
                </a:solidFill>
                <a:latin typeface="Meiryo UI" panose="020B0604030504040204" pitchFamily="50" charset="-128"/>
                <a:ea typeface="Meiryo UI" panose="020B0604030504040204" pitchFamily="50" charset="-128"/>
              </a:rPr>
              <a:t>関数を使用して実装します。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5C53DED5-FF50-4944-AC63-92F3C623350D}"/>
              </a:ext>
            </a:extLst>
          </p:cNvPr>
          <p:cNvPicPr>
            <a:picLocks noChangeAspect="1"/>
          </p:cNvPicPr>
          <p:nvPr/>
        </p:nvPicPr>
        <p:blipFill>
          <a:blip r:embed="rId3"/>
          <a:stretch>
            <a:fillRect/>
          </a:stretch>
        </p:blipFill>
        <p:spPr>
          <a:xfrm>
            <a:off x="8172845" y="775141"/>
            <a:ext cx="2475707" cy="5307718"/>
          </a:xfrm>
          <a:prstGeom prst="rect">
            <a:avLst/>
          </a:prstGeom>
        </p:spPr>
      </p:pic>
      <p:sp>
        <p:nvSpPr>
          <p:cNvPr id="14" name="テキスト ボックス 13">
            <a:extLst>
              <a:ext uri="{FF2B5EF4-FFF2-40B4-BE49-F238E27FC236}">
                <a16:creationId xmlns:a16="http://schemas.microsoft.com/office/drawing/2014/main" id="{7EE7F29C-D430-489A-AD38-4DAA42AD3D27}"/>
              </a:ext>
            </a:extLst>
          </p:cNvPr>
          <p:cNvSpPr txBox="1"/>
          <p:nvPr/>
        </p:nvSpPr>
        <p:spPr>
          <a:xfrm>
            <a:off x="5429250" y="926696"/>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6" name="テキスト ボックス 15">
            <a:extLst>
              <a:ext uri="{FF2B5EF4-FFF2-40B4-BE49-F238E27FC236}">
                <a16:creationId xmlns:a16="http://schemas.microsoft.com/office/drawing/2014/main" id="{4C1E33F5-57D9-4EBB-B1A2-D23BA95C6378}"/>
              </a:ext>
            </a:extLst>
          </p:cNvPr>
          <p:cNvSpPr txBox="1"/>
          <p:nvPr/>
        </p:nvSpPr>
        <p:spPr>
          <a:xfrm>
            <a:off x="552619" y="6179378"/>
            <a:ext cx="7212568" cy="353943"/>
          </a:xfrm>
          <a:prstGeom prst="rect">
            <a:avLst/>
          </a:prstGeom>
          <a:solidFill>
            <a:schemeClr val="accent3">
              <a:lumMod val="20000"/>
              <a:lumOff val="80000"/>
            </a:schemeClr>
          </a:solidFill>
        </p:spPr>
        <p:txBody>
          <a:bodyPr wrap="square" bIns="0" rtlCol="0">
            <a:spAutoFit/>
          </a:bodyPr>
          <a:lstStyle/>
          <a:p>
            <a:r>
              <a:rPr lang="en-US" altLang="ja-JP" sz="2000" b="0">
                <a:solidFill>
                  <a:srgbClr val="B052A1"/>
                </a:solidFill>
                <a:effectLst/>
                <a:latin typeface="Consolas" panose="020B0609020204030204" pitchFamily="49" charset="0"/>
              </a:rPr>
              <a:t>const</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a:t>
            </a:r>
            <a:r>
              <a:rPr lang="en-US" altLang="ja-JP" sz="2000" b="0">
                <a:solidFill>
                  <a:srgbClr val="1A1A1A"/>
                </a:solidFill>
                <a:effectLst/>
                <a:latin typeface="Consolas" panose="020B0609020204030204" pitchFamily="49" charset="0"/>
              </a:rPr>
              <a:t>, </a:t>
            </a:r>
            <a:r>
              <a:rPr lang="ja-JP" altLang="en-US" sz="2000" b="0">
                <a:solidFill>
                  <a:srgbClr val="3778B7"/>
                </a:solidFill>
                <a:effectLst/>
                <a:latin typeface="Consolas" panose="020B0609020204030204" pitchFamily="49" charset="0"/>
              </a:rPr>
              <a:t>値を更新する関数</a:t>
            </a:r>
            <a:r>
              <a:rPr lang="en-US" altLang="ja-JP" sz="2000" b="0">
                <a:solidFill>
                  <a:srgbClr val="1A1A1A"/>
                </a:solidFill>
                <a:effectLst/>
                <a:latin typeface="Consolas" panose="020B0609020204030204" pitchFamily="49" charset="0"/>
              </a:rPr>
              <a:t>] </a:t>
            </a:r>
            <a:r>
              <a:rPr lang="en-US" altLang="ja-JP" sz="2000" b="0">
                <a:solidFill>
                  <a:srgbClr val="A56416"/>
                </a:solidFill>
                <a:effectLst/>
                <a:latin typeface="Consolas" panose="020B0609020204030204" pitchFamily="49" charset="0"/>
              </a:rPr>
              <a:t>=</a:t>
            </a:r>
            <a:r>
              <a:rPr lang="ja-JP" altLang="en-US" sz="2000" b="0">
                <a:solidFill>
                  <a:srgbClr val="1A1A1A"/>
                </a:solidFill>
                <a:effectLst/>
                <a:latin typeface="Consolas" panose="020B0609020204030204" pitchFamily="49" charset="0"/>
              </a:rPr>
              <a:t> </a:t>
            </a:r>
            <a:r>
              <a:rPr lang="en-US" altLang="ja-JP" sz="2000" b="0">
                <a:solidFill>
                  <a:srgbClr val="C94824"/>
                </a:solidFill>
                <a:effectLst/>
                <a:latin typeface="Consolas" panose="020B0609020204030204" pitchFamily="49" charset="0"/>
              </a:rPr>
              <a:t>useState</a:t>
            </a:r>
            <a:r>
              <a:rPr lang="en-US" altLang="ja-JP" sz="2000" b="0">
                <a:solidFill>
                  <a:srgbClr val="1A1A1A"/>
                </a:solidFill>
                <a:effectLst/>
                <a:latin typeface="Consolas" panose="020B0609020204030204" pitchFamily="49" charset="0"/>
              </a:rPr>
              <a:t>&lt;</a:t>
            </a:r>
            <a:r>
              <a:rPr lang="ja-JP" altLang="en-US" sz="2000" b="0">
                <a:solidFill>
                  <a:srgbClr val="A56416"/>
                </a:solidFill>
                <a:effectLst/>
                <a:latin typeface="Consolas" panose="020B0609020204030204" pitchFamily="49" charset="0"/>
              </a:rPr>
              <a:t>型</a:t>
            </a:r>
            <a:r>
              <a:rPr lang="en-US" altLang="ja-JP" sz="2000" b="0">
                <a:solidFill>
                  <a:srgbClr val="1A1A1A"/>
                </a:solidFill>
                <a:effectLst/>
                <a:latin typeface="Consolas" panose="020B0609020204030204" pitchFamily="49" charset="0"/>
              </a:rPr>
              <a:t>&gt;(</a:t>
            </a:r>
            <a:r>
              <a:rPr lang="ja-JP" altLang="en-US" sz="2000" b="0">
                <a:solidFill>
                  <a:srgbClr val="3778B7"/>
                </a:solidFill>
                <a:effectLst/>
                <a:latin typeface="Consolas" panose="020B0609020204030204" pitchFamily="49" charset="0"/>
              </a:rPr>
              <a:t>初期値</a:t>
            </a:r>
            <a:r>
              <a:rPr lang="en-US" altLang="ja-JP" sz="2000" b="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18537223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10" name="テキスト ボックス 9">
            <a:extLst>
              <a:ext uri="{FF2B5EF4-FFF2-40B4-BE49-F238E27FC236}">
                <a16:creationId xmlns:a16="http://schemas.microsoft.com/office/drawing/2014/main" id="{6465E2FA-2D11-4ABE-B178-F3492A352CE1}"/>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3624212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D288C50-115D-49D6-A450-D46B1762233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8BA4CF-9332-465A-A6AD-769F497A475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pic>
        <p:nvPicPr>
          <p:cNvPr id="4" name="図 3">
            <a:extLst>
              <a:ext uri="{FF2B5EF4-FFF2-40B4-BE49-F238E27FC236}">
                <a16:creationId xmlns:a16="http://schemas.microsoft.com/office/drawing/2014/main" id="{2FABF9FE-E635-4061-A24B-AD84A18CDDCB}"/>
              </a:ext>
            </a:extLst>
          </p:cNvPr>
          <p:cNvPicPr>
            <a:picLocks noChangeAspect="1"/>
          </p:cNvPicPr>
          <p:nvPr/>
        </p:nvPicPr>
        <p:blipFill>
          <a:blip r:embed="rId3"/>
          <a:stretch>
            <a:fillRect/>
          </a:stretch>
        </p:blipFill>
        <p:spPr>
          <a:xfrm>
            <a:off x="8172844" y="775142"/>
            <a:ext cx="2475707" cy="5307718"/>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入力されたらボタンを押せるようにする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
        <p:nvSpPr>
          <p:cNvPr id="5" name="テキスト ボックス 4">
            <a:extLst>
              <a:ext uri="{FF2B5EF4-FFF2-40B4-BE49-F238E27FC236}">
                <a16:creationId xmlns:a16="http://schemas.microsoft.com/office/drawing/2014/main" id="{48E198F5-6053-4CF3-BF5E-BFDE248DFACB}"/>
              </a:ext>
            </a:extLst>
          </p:cNvPr>
          <p:cNvSpPr txBox="1"/>
          <p:nvPr/>
        </p:nvSpPr>
        <p:spPr>
          <a:xfrm>
            <a:off x="1575970" y="1872871"/>
            <a:ext cx="3962231" cy="2262158"/>
          </a:xfrm>
          <a:prstGeom prst="rect">
            <a:avLst/>
          </a:prstGeom>
          <a:solidFill>
            <a:schemeClr val="accent3">
              <a:lumMod val="20000"/>
              <a:lumOff val="80000"/>
            </a:schemeClr>
          </a:solidFill>
        </p:spPr>
        <p:txBody>
          <a:bodyPr wrap="square" bIns="0" rtlCol="0">
            <a:spAutoFit/>
          </a:bodyPr>
          <a:lstStyle/>
          <a:p>
            <a:r>
              <a:rPr lang="ja-JP" altLang="en-US" sz="900">
                <a:solidFill>
                  <a:schemeClr val="bg1">
                    <a:lumMod val="65000"/>
                  </a:schemeClr>
                </a:solidFill>
                <a:latin typeface="Consolas" panose="020B0609020204030204" pitchFamily="49" charset="0"/>
              </a:rPr>
              <a:t>：</a:t>
            </a:r>
            <a:endParaRPr lang="en-US" altLang="ja-JP" sz="900">
              <a:solidFill>
                <a:schemeClr val="bg1">
                  <a:lumMod val="65000"/>
                </a:schemeClr>
              </a:solidFill>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r>
              <a:rPr lang="ja-JP" altLang="en-US" sz="900" b="0">
                <a:solidFill>
                  <a:schemeClr val="bg1">
                    <a:lumMod val="65000"/>
                  </a:schemeClr>
                </a:solidFill>
                <a:effectLst/>
                <a:latin typeface="Consolas" panose="020B0609020204030204" pitchFamily="49" charset="0"/>
              </a:rPr>
              <a:t>：</a:t>
            </a:r>
            <a:endParaRPr lang="en-US" altLang="ja-JP" sz="900" b="0">
              <a:solidFill>
                <a:schemeClr val="bg1">
                  <a:lumMod val="65000"/>
                </a:schemeClr>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&lt;Button title="Login" onPress={login}</a:t>
            </a:r>
          </a:p>
          <a:p>
            <a:r>
              <a:rPr lang="en-US" altLang="ja-JP" sz="900" b="0">
                <a:solidFill>
                  <a:srgbClr val="428226"/>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disabled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&lt;/Page&gt;</a:t>
            </a: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rootPage('login', Component);</a:t>
            </a:r>
          </a:p>
        </p:txBody>
      </p:sp>
      <p:sp>
        <p:nvSpPr>
          <p:cNvPr id="2" name="テキスト ボックス 1">
            <a:extLst>
              <a:ext uri="{FF2B5EF4-FFF2-40B4-BE49-F238E27FC236}">
                <a16:creationId xmlns:a16="http://schemas.microsoft.com/office/drawing/2014/main" id="{27089630-D3A0-4E04-886B-FDCAF67760E9}"/>
              </a:ext>
            </a:extLst>
          </p:cNvPr>
          <p:cNvSpPr txBox="1"/>
          <p:nvPr/>
        </p:nvSpPr>
        <p:spPr>
          <a:xfrm>
            <a:off x="4656292" y="1718982"/>
            <a:ext cx="1026979"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
        <p:nvSpPr>
          <p:cNvPr id="13" name="テキスト ボックス 12">
            <a:extLst>
              <a:ext uri="{FF2B5EF4-FFF2-40B4-BE49-F238E27FC236}">
                <a16:creationId xmlns:a16="http://schemas.microsoft.com/office/drawing/2014/main" id="{DF8DD917-1FD9-461D-B7C5-14EE4D6C3935}"/>
              </a:ext>
            </a:extLst>
          </p:cNvPr>
          <p:cNvSpPr txBox="1"/>
          <p:nvPr/>
        </p:nvSpPr>
        <p:spPr>
          <a:xfrm>
            <a:off x="1814096" y="4478914"/>
            <a:ext cx="3262730"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state</a:t>
            </a:r>
            <a:r>
              <a:rPr kumimoji="1" lang="ja-JP" altLang="en-US" sz="1600">
                <a:solidFill>
                  <a:schemeClr val="bg1"/>
                </a:solidFill>
                <a:latin typeface="Meiryo UI" panose="020B0604030504040204" pitchFamily="50" charset="-128"/>
                <a:ea typeface="Meiryo UI" panose="020B0604030504040204" pitchFamily="50" charset="-128"/>
              </a:rPr>
              <a:t>フックで保持した値を更新するとすぐに反映されます。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685388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ログイン状態のように複数のコンポーネントで共有したいデータは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コンテクストと呼ばれる</a:t>
            </a:r>
            <a:r>
              <a:rPr kumimoji="1" lang="en-US" altLang="ja-JP" sz="2000">
                <a:latin typeface="Meiryo UI" panose="020B0604030504040204" pitchFamily="50" charset="-128"/>
                <a:ea typeface="Meiryo UI" panose="020B0604030504040204" pitchFamily="50" charset="-128"/>
              </a:rPr>
              <a:t>React</a:t>
            </a:r>
            <a:r>
              <a:rPr kumimoji="1" lang="ja-JP" altLang="en-US" sz="2000">
                <a:latin typeface="Meiryo UI" panose="020B0604030504040204" pitchFamily="50" charset="-128"/>
                <a:ea typeface="Meiryo UI" panose="020B0604030504040204" pitchFamily="50" charset="-128"/>
              </a:rPr>
              <a:t>が提供する仕組みを使用して保持します。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コンテクストには共有したいデータだけでなく、データに関連する処理を持たせることもできます。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コンテクスト</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
        <p:nvSpPr>
          <p:cNvPr id="9" name="四角形: 角を丸くする 8">
            <a:extLst>
              <a:ext uri="{FF2B5EF4-FFF2-40B4-BE49-F238E27FC236}">
                <a16:creationId xmlns:a16="http://schemas.microsoft.com/office/drawing/2014/main" id="{6B38BE91-AC64-44FB-B261-3C6F031588CE}"/>
              </a:ext>
            </a:extLst>
          </p:cNvPr>
          <p:cNvSpPr/>
          <p:nvPr/>
        </p:nvSpPr>
        <p:spPr>
          <a:xfrm>
            <a:off x="4473915" y="3507445"/>
            <a:ext cx="1685925" cy="1590675"/>
          </a:xfrm>
          <a:prstGeom prst="roundRect">
            <a:avLst>
              <a:gd name="adj" fmla="val 4329"/>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コンテクスト</a:t>
            </a:r>
            <a:endParaRPr kumimoji="1" lang="en-US" altLang="ja-JP" u="sng">
              <a:latin typeface="Meiryo UI" panose="020B0604030504040204" pitchFamily="50" charset="-128"/>
              <a:ea typeface="Meiryo UI" panose="020B0604030504040204" pitchFamily="50" charset="-128"/>
            </a:endParaRPr>
          </a:p>
          <a:p>
            <a:pPr algn="ct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共有データ</a:t>
            </a: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関連する処理</a:t>
            </a:r>
          </a:p>
        </p:txBody>
      </p:sp>
      <p:sp>
        <p:nvSpPr>
          <p:cNvPr id="12" name="四角形: 角を丸くする 11">
            <a:extLst>
              <a:ext uri="{FF2B5EF4-FFF2-40B4-BE49-F238E27FC236}">
                <a16:creationId xmlns:a16="http://schemas.microsoft.com/office/drawing/2014/main" id="{679B2B65-AA2C-482C-B876-2DEC168F8704}"/>
              </a:ext>
            </a:extLst>
          </p:cNvPr>
          <p:cNvSpPr/>
          <p:nvPr/>
        </p:nvSpPr>
        <p:spPr>
          <a:xfrm>
            <a:off x="892515" y="30264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4" name="四角形: 角を丸くする 13">
            <a:extLst>
              <a:ext uri="{FF2B5EF4-FFF2-40B4-BE49-F238E27FC236}">
                <a16:creationId xmlns:a16="http://schemas.microsoft.com/office/drawing/2014/main" id="{FECBDFE0-778A-49E6-8413-21A52404F3A7}"/>
              </a:ext>
            </a:extLst>
          </p:cNvPr>
          <p:cNvSpPr/>
          <p:nvPr/>
        </p:nvSpPr>
        <p:spPr>
          <a:xfrm>
            <a:off x="892515" y="39408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sp>
        <p:nvSpPr>
          <p:cNvPr id="16" name="四角形: 角を丸くする 15">
            <a:extLst>
              <a:ext uri="{FF2B5EF4-FFF2-40B4-BE49-F238E27FC236}">
                <a16:creationId xmlns:a16="http://schemas.microsoft.com/office/drawing/2014/main" id="{6DED3E37-D849-4AF2-A6D5-783AFEF89DDA}"/>
              </a:ext>
            </a:extLst>
          </p:cNvPr>
          <p:cNvSpPr/>
          <p:nvPr/>
        </p:nvSpPr>
        <p:spPr>
          <a:xfrm>
            <a:off x="892514" y="4855232"/>
            <a:ext cx="1685925" cy="7239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a:latin typeface="Meiryo UI" panose="020B0604030504040204" pitchFamily="50" charset="-128"/>
                <a:ea typeface="Meiryo UI" panose="020B0604030504040204" pitchFamily="50" charset="-128"/>
              </a:rPr>
              <a:t>コンポーネント</a:t>
            </a:r>
            <a:endParaRPr kumimoji="1" lang="en-US" altLang="ja-JP" u="sng">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5549E453-54AC-47B6-9635-D10E0BEC59FF}"/>
              </a:ext>
            </a:extLst>
          </p:cNvPr>
          <p:cNvCxnSpPr>
            <a:cxnSpLocks/>
          </p:cNvCxnSpPr>
          <p:nvPr/>
        </p:nvCxnSpPr>
        <p:spPr>
          <a:xfrm>
            <a:off x="2730840" y="3388382"/>
            <a:ext cx="1590675" cy="45720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E4813848-1D27-4A8A-B71D-A1F1C40C3F8E}"/>
              </a:ext>
            </a:extLst>
          </p:cNvPr>
          <p:cNvSpPr/>
          <p:nvPr/>
        </p:nvSpPr>
        <p:spPr>
          <a:xfrm>
            <a:off x="4288177" y="5801959"/>
            <a:ext cx="2057400" cy="600200"/>
          </a:xfrm>
          <a:prstGeom prst="roundRect">
            <a:avLst>
              <a:gd name="adj" fmla="val 43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BackendService</a:t>
            </a:r>
          </a:p>
        </p:txBody>
      </p:sp>
      <p:cxnSp>
        <p:nvCxnSpPr>
          <p:cNvPr id="28" name="直線矢印コネクタ 27">
            <a:extLst>
              <a:ext uri="{FF2B5EF4-FFF2-40B4-BE49-F238E27FC236}">
                <a16:creationId xmlns:a16="http://schemas.microsoft.com/office/drawing/2014/main" id="{D4CB3091-E9DB-40A2-BE8F-90682452948E}"/>
              </a:ext>
            </a:extLst>
          </p:cNvPr>
          <p:cNvCxnSpPr>
            <a:cxnSpLocks/>
          </p:cNvCxnSpPr>
          <p:nvPr/>
        </p:nvCxnSpPr>
        <p:spPr>
          <a:xfrm flipV="1">
            <a:off x="2730840" y="4217759"/>
            <a:ext cx="1590675" cy="85024"/>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3A1329F-45EB-42BF-9767-04D6FE67C1F2}"/>
              </a:ext>
            </a:extLst>
          </p:cNvPr>
          <p:cNvCxnSpPr>
            <a:cxnSpLocks/>
          </p:cNvCxnSpPr>
          <p:nvPr/>
        </p:nvCxnSpPr>
        <p:spPr>
          <a:xfrm flipV="1">
            <a:off x="2730840" y="4646782"/>
            <a:ext cx="1590675" cy="570401"/>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350049F-3653-4F4A-B180-943A25A82B30}"/>
              </a:ext>
            </a:extLst>
          </p:cNvPr>
          <p:cNvCxnSpPr>
            <a:cxnSpLocks/>
          </p:cNvCxnSpPr>
          <p:nvPr/>
        </p:nvCxnSpPr>
        <p:spPr>
          <a:xfrm>
            <a:off x="5286375" y="5181600"/>
            <a:ext cx="0" cy="501296"/>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F3F47314-60EA-4C05-A109-45EE72A0E4F6}"/>
              </a:ext>
            </a:extLst>
          </p:cNvPr>
          <p:cNvSpPr txBox="1"/>
          <p:nvPr/>
        </p:nvSpPr>
        <p:spPr>
          <a:xfrm>
            <a:off x="6905626" y="3112961"/>
            <a:ext cx="2091400" cy="1985159"/>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App: React.FC = () =&gt;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if (__DEV__) {</a:t>
            </a:r>
          </a:p>
          <a:p>
            <a:r>
              <a:rPr lang="en-US" altLang="ja-JP" sz="900" b="0">
                <a:solidFill>
                  <a:schemeClr val="bg1">
                    <a:lumMod val="65000"/>
                  </a:schemeClr>
                </a:solidFill>
                <a:effectLst/>
                <a:latin typeface="Consolas" panose="020B0609020204030204" pitchFamily="49" charset="0"/>
              </a:rPr>
              <a:t>    activateKeepAwake();</a:t>
            </a:r>
          </a:p>
          <a:p>
            <a:r>
              <a:rPr lang="en-US" altLang="ja-JP" sz="900" b="0">
                <a:solidFill>
                  <a:schemeClr val="bg1">
                    <a:lumMod val="65000"/>
                  </a:schemeClr>
                </a:solidFill>
                <a:effectLst/>
                <a:latin typeface="Consolas" panose="020B0609020204030204" pitchFamily="49" charset="0"/>
              </a:rPr>
              <a:t>  }</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  return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Component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chemeClr val="bg1">
                    <a:lumMod val="65000"/>
                  </a:schemeClr>
                </a:solidFill>
                <a:effectLst/>
                <a:latin typeface="Consolas" panose="020B0609020204030204" pitchFamily="49" charset="0"/>
              </a:rPr>
              <a:t>  );</a:t>
            </a:r>
          </a:p>
          <a:p>
            <a:r>
              <a:rPr lang="en-US" altLang="ja-JP" sz="900" b="0">
                <a:solidFill>
                  <a:schemeClr val="bg1">
                    <a:lumMod val="65000"/>
                  </a:schemeClr>
                </a:solidFill>
                <a:effectLst/>
                <a:latin typeface="Consolas" panose="020B0609020204030204" pitchFamily="49" charset="0"/>
              </a:rPr>
              <a:t>};</a:t>
            </a:r>
          </a:p>
          <a:p>
            <a:br>
              <a:rPr lang="en-US" altLang="ja-JP" sz="900" b="0">
                <a:solidFill>
                  <a:schemeClr val="bg1">
                    <a:lumMod val="65000"/>
                  </a:schemeClr>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export default App;</a:t>
            </a:r>
          </a:p>
        </p:txBody>
      </p:sp>
      <p:sp>
        <p:nvSpPr>
          <p:cNvPr id="48" name="テキスト ボックス 47">
            <a:extLst>
              <a:ext uri="{FF2B5EF4-FFF2-40B4-BE49-F238E27FC236}">
                <a16:creationId xmlns:a16="http://schemas.microsoft.com/office/drawing/2014/main" id="{6130D75F-7482-4C73-8CB4-FD436504B46E}"/>
              </a:ext>
            </a:extLst>
          </p:cNvPr>
          <p:cNvSpPr txBox="1"/>
          <p:nvPr/>
        </p:nvSpPr>
        <p:spPr>
          <a:xfrm>
            <a:off x="9155363" y="3726674"/>
            <a:ext cx="2663325" cy="738664"/>
          </a:xfrm>
          <a:prstGeom prst="rect">
            <a:avLst/>
          </a:prstGeom>
          <a:solidFill>
            <a:schemeClr val="accent3">
              <a:lumMod val="20000"/>
              <a:lumOff val="80000"/>
            </a:schemeClr>
          </a:solidFill>
        </p:spPr>
        <p:txBody>
          <a:bodyPr wrap="square" bIns="0" rtlCol="0">
            <a:spAutoFit/>
          </a:bodyPr>
          <a:lstStyle/>
          <a:p>
            <a:r>
              <a:rPr lang="en-US" altLang="ja-JP" sz="900" b="0">
                <a:solidFill>
                  <a:schemeClr val="bg1">
                    <a:lumMod val="65000"/>
                  </a:schemeClr>
                </a:solidFill>
                <a:effectLst/>
                <a:latin typeface="Consolas" panose="020B0609020204030204" pitchFamily="49" charset="0"/>
              </a:rPr>
              <a:t>const Component: React.FC = () =&gt;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chemeClr val="bg1">
                    <a:lumMod val="65000"/>
                  </a:schemeClr>
                </a:solidFill>
                <a:effectLst/>
                <a:latin typeface="Consolas" panose="020B0609020204030204" pitchFamily="49" charset="0"/>
              </a:rPr>
              <a:t>};</a:t>
            </a:r>
          </a:p>
        </p:txBody>
      </p:sp>
      <p:sp>
        <p:nvSpPr>
          <p:cNvPr id="52" name="テキスト ボックス 51">
            <a:extLst>
              <a:ext uri="{FF2B5EF4-FFF2-40B4-BE49-F238E27FC236}">
                <a16:creationId xmlns:a16="http://schemas.microsoft.com/office/drawing/2014/main" id="{0FE122A7-47F2-476C-A24C-FC3ECAF2C4AF}"/>
              </a:ext>
            </a:extLst>
          </p:cNvPr>
          <p:cNvSpPr txBox="1"/>
          <p:nvPr/>
        </p:nvSpPr>
        <p:spPr>
          <a:xfrm>
            <a:off x="6905626" y="5376183"/>
            <a:ext cx="4783811" cy="671659"/>
          </a:xfrm>
          <a:prstGeom prst="rect">
            <a:avLst/>
          </a:prstGeom>
          <a:solidFill>
            <a:schemeClr val="accent4"/>
          </a:solidFill>
        </p:spPr>
        <p:txBody>
          <a:bodyPr wrap="square" rtlCol="0">
            <a:spAutoFit/>
          </a:bodyPr>
          <a:lstStyle/>
          <a:p>
            <a:pPr>
              <a:lnSpc>
                <a:spcPts val="2400"/>
              </a:lnSpc>
            </a:pPr>
            <a:r>
              <a:rPr kumimoji="1" lang="en-US" altLang="ja-JP" sz="1600">
                <a:solidFill>
                  <a:schemeClr val="bg1"/>
                </a:solidFill>
                <a:latin typeface="Meiryo UI" panose="020B0604030504040204" pitchFamily="50" charset="-128"/>
                <a:ea typeface="Meiryo UI" panose="020B0604030504040204" pitchFamily="50" charset="-128"/>
              </a:rPr>
              <a:t>ContextProvider</a:t>
            </a:r>
            <a:r>
              <a:rPr kumimoji="1" lang="ja-JP" altLang="en-US" sz="1600">
                <a:solidFill>
                  <a:schemeClr val="bg1"/>
                </a:solidFill>
                <a:latin typeface="Meiryo UI" panose="020B0604030504040204" pitchFamily="50" charset="-128"/>
                <a:ea typeface="Meiryo UI" panose="020B0604030504040204" pitchFamily="50" charset="-128"/>
              </a:rPr>
              <a:t>でコンテクストを使える状態にして、</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各コンポーネントでフックでコンテクストを取得して使います。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726191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ユーザ管理まわりのデータと処理をまとめた</a:t>
            </a:r>
            <a:r>
              <a:rPr kumimoji="1" lang="en-US" altLang="ja-JP" sz="2000">
                <a:highlight>
                  <a:srgbClr val="FFFF00"/>
                </a:highlight>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を作成しています。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ログアウト処理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ユーザ名</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ログイン状態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src/contexts</a:t>
            </a:r>
            <a:r>
              <a:rPr kumimoji="1" lang="ja-JP" altLang="en-US" sz="2000">
                <a:latin typeface="Meiryo UI" panose="020B0604030504040204" pitchFamily="50" charset="-128"/>
                <a:ea typeface="Meiryo UI" panose="020B0604030504040204" pitchFamily="50" charset="-128"/>
              </a:rPr>
              <a:t>ディレクトリの</a:t>
            </a:r>
            <a:r>
              <a:rPr kumimoji="1" lang="en-US" altLang="ja-JP" sz="2000">
                <a:highlight>
                  <a:srgbClr val="FFFF00"/>
                </a:highlight>
                <a:latin typeface="Meiryo UI" panose="020B0604030504040204" pitchFamily="50" charset="-128"/>
                <a:ea typeface="Meiryo UI" panose="020B0604030504040204" pitchFamily="50" charset="-128"/>
              </a:rPr>
              <a:t>UserContext.tsx</a:t>
            </a:r>
            <a:r>
              <a:rPr kumimoji="1" lang="ja-JP" altLang="en-US" sz="2000">
                <a:latin typeface="Meiryo UI" panose="020B0604030504040204" pitchFamily="50" charset="-128"/>
                <a:ea typeface="Meiryo UI" panose="020B0604030504040204" pitchFamily="50" charset="-128"/>
              </a:rPr>
              <a:t>ファイルを確認しましょう。</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ユーザ管理</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Tree>
    <p:extLst>
      <p:ext uri="{BB962C8B-B14F-4D97-AF65-F5344CB8AC3E}">
        <p14:creationId xmlns:p14="http://schemas.microsoft.com/office/powerpoint/2010/main" val="2696115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UserContext</a:t>
            </a:r>
            <a:endParaRPr kumimoji="1" lang="ja-JP" altLang="en-US" sz="2800" b="1">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
        <p:nvSpPr>
          <p:cNvPr id="2" name="テキスト ボックス 1">
            <a:extLst>
              <a:ext uri="{FF2B5EF4-FFF2-40B4-BE49-F238E27FC236}">
                <a16:creationId xmlns:a16="http://schemas.microsoft.com/office/drawing/2014/main" id="{7B9DFCA5-4259-4A89-8DEC-1FA7BFEE7873}"/>
              </a:ext>
            </a:extLst>
          </p:cNvPr>
          <p:cNvSpPr txBox="1"/>
          <p:nvPr/>
        </p:nvSpPr>
        <p:spPr>
          <a:xfrm>
            <a:off x="521613" y="867856"/>
            <a:ext cx="6219824" cy="5863144"/>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'../backend/BackendService'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class</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interface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 </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Promise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void</a:t>
            </a:r>
            <a:r>
              <a:rPr lang="en-US" altLang="ja-JP" sz="900" b="0">
                <a:solidFill>
                  <a:srgbClr val="1A1A1A"/>
                </a:solidFill>
                <a:effectLst/>
                <a:latin typeface="Consolas" panose="020B0609020204030204" pitchFamily="49" charset="0"/>
              </a:rPr>
              <a:t>&gt;;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string</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isLoggedIn</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boolean</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createContext</a:t>
            </a:r>
            <a:r>
              <a:rPr lang="en-US" altLang="ja-JP" sz="900" b="0">
                <a:solidFill>
                  <a:srgbClr val="1A1A1A"/>
                </a:solidFill>
                <a:effectLst/>
                <a:latin typeface="Consolas" panose="020B0609020204030204" pitchFamily="49" charset="0"/>
              </a:rPr>
              <a:t>&lt;</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&gt;({} </a:t>
            </a:r>
            <a:r>
              <a:rPr lang="en-US" altLang="ja-JP" sz="900" b="0">
                <a:solidFill>
                  <a:srgbClr val="B052A1"/>
                </a:solidFill>
                <a:effectLst/>
                <a:latin typeface="Consolas" panose="020B0609020204030204" pitchFamily="49" charset="0"/>
              </a:rPr>
              <a:t>as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useUserContext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useContext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UserContextProvider</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children</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useState</a:t>
            </a:r>
            <a:r>
              <a:rPr lang="en-US" altLang="ja-JP" sz="900" b="0">
                <a:solidFill>
                  <a:srgbClr val="1A1A1A"/>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string</a:t>
            </a:r>
            <a:r>
              <a:rPr lang="en-US" altLang="ja-JP" sz="900" b="0">
                <a:solidFill>
                  <a:srgbClr val="1A1A1A"/>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contextValue</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ContextValueType</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try</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login</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password</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catch</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status</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401</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new</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AuthenticationFailedError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throw</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error</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async</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await</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BackendService</a:t>
            </a:r>
            <a:r>
              <a:rPr lang="en-US" altLang="ja-JP" sz="900" b="0">
                <a:solidFill>
                  <a:srgbClr val="1A1A1A"/>
                </a:solidFill>
                <a:effectLst/>
                <a:latin typeface="Consolas" panose="020B0609020204030204" pitchFamily="49" charset="0"/>
              </a:rPr>
              <a:t>.</a:t>
            </a:r>
            <a:r>
              <a:rPr lang="en-US" altLang="ja-JP" sz="900" b="0">
                <a:solidFill>
                  <a:srgbClr val="C94824"/>
                </a:solidFill>
                <a:effectLst/>
                <a:latin typeface="Consolas" panose="020B0609020204030204" pitchFamily="49" charset="0"/>
              </a:rPr>
              <a:t>logout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setUserName</a:t>
            </a:r>
            <a:r>
              <a:rPr lang="en-US" altLang="ja-JP" sz="900" b="0">
                <a:solidFill>
                  <a:srgbClr val="1A1A1A"/>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isLoggedIn: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userName</a:t>
            </a:r>
            <a:r>
              <a:rPr lang="en-US" altLang="ja-JP" sz="900" b="0">
                <a:solidFill>
                  <a:srgbClr val="1A1A1A"/>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value</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contextValue</a:t>
            </a:r>
            <a:r>
              <a:rPr lang="en-US" altLang="ja-JP" sz="900" b="0">
                <a:solidFill>
                  <a:srgbClr val="1A1A1A"/>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&gt;</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children</a:t>
            </a:r>
            <a:r>
              <a:rPr lang="en-US" altLang="ja-JP" sz="900" b="0">
                <a:solidFill>
                  <a:srgbClr val="428226"/>
                </a:solidFill>
                <a:effectLst/>
                <a:latin typeface="Consolas" panose="020B0609020204030204" pitchFamily="49" charset="0"/>
              </a:rPr>
              <a:t>}</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24B7A297-8250-498A-B044-CC5B4DE822B6}"/>
              </a:ext>
            </a:extLst>
          </p:cNvPr>
          <p:cNvSpPr txBox="1"/>
          <p:nvPr/>
        </p:nvSpPr>
        <p:spPr>
          <a:xfrm>
            <a:off x="5667377" y="3271009"/>
            <a:ext cx="2733674" cy="1287212"/>
          </a:xfrm>
          <a:prstGeom prst="rect">
            <a:avLst/>
          </a:prstGeom>
          <a:solidFill>
            <a:schemeClr val="accent4"/>
          </a:solidFill>
        </p:spPr>
        <p:txBody>
          <a:bodyPr wrap="square" rtlCol="0">
            <a:spAutoFit/>
          </a:bodyPr>
          <a:lstStyle/>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コンテクストを取得するフック、</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コンテクストプロバイダー</a:t>
            </a:r>
            <a:endParaRPr kumimoji="1" lang="en-US" altLang="ja-JP" sz="160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a:solidFill>
                  <a:schemeClr val="bg1"/>
                </a:solidFill>
                <a:latin typeface="Meiryo UI" panose="020B0604030504040204" pitchFamily="50" charset="-128"/>
                <a:ea typeface="Meiryo UI" panose="020B0604030504040204" pitchFamily="50" charset="-128"/>
              </a:rPr>
              <a:t>を実装して</a:t>
            </a:r>
            <a:r>
              <a:rPr kumimoji="1" lang="en-US" altLang="ja-JP" sz="1600">
                <a:solidFill>
                  <a:schemeClr val="bg1"/>
                </a:solidFill>
                <a:latin typeface="Meiryo UI" panose="020B0604030504040204" pitchFamily="50" charset="-128"/>
                <a:ea typeface="Meiryo UI" panose="020B0604030504040204" pitchFamily="50" charset="-128"/>
              </a:rPr>
              <a:t>export</a:t>
            </a:r>
            <a:r>
              <a:rPr kumimoji="1" lang="ja-JP" altLang="en-US" sz="1600">
                <a:solidFill>
                  <a:schemeClr val="bg1"/>
                </a:solidFill>
                <a:latin typeface="Meiryo UI" panose="020B0604030504040204" pitchFamily="50" charset="-128"/>
                <a:ea typeface="Meiryo UI" panose="020B0604030504040204" pitchFamily="50" charset="-128"/>
              </a:rPr>
              <a:t>しています。</a:t>
            </a:r>
            <a:endParaRPr kumimoji="1" lang="en-US" altLang="ja-JP" sz="1600">
              <a:solidFill>
                <a:schemeClr val="bg1"/>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34A77C8-396A-4035-A9C0-7C49ED7C374D}"/>
              </a:ext>
            </a:extLst>
          </p:cNvPr>
          <p:cNvSpPr txBox="1"/>
          <p:nvPr/>
        </p:nvSpPr>
        <p:spPr>
          <a:xfrm>
            <a:off x="10826496" y="169054"/>
            <a:ext cx="1249569" cy="451021"/>
          </a:xfrm>
          <a:prstGeom prst="rect">
            <a:avLst/>
          </a:prstGeom>
          <a:solidFill>
            <a:schemeClr val="accent6"/>
          </a:solidFill>
        </p:spPr>
        <p:txBody>
          <a:bodyPr wrap="square" rtlCol="0" anchor="ctr">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17203943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12" name="テキスト ボックス 11">
            <a:extLst>
              <a:ext uri="{FF2B5EF4-FFF2-40B4-BE49-F238E27FC236}">
                <a16:creationId xmlns:a16="http://schemas.microsoft.com/office/drawing/2014/main" id="{407C6018-146A-4E0E-9ED5-9A2FC1023241}"/>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Tree>
    <p:extLst>
      <p:ext uri="{BB962C8B-B14F-4D97-AF65-F5344CB8AC3E}">
        <p14:creationId xmlns:p14="http://schemas.microsoft.com/office/powerpoint/2010/main" val="33253393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C02D210-F28D-45BB-B169-BE39186A226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アプリからモックサーバの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を呼び出すための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アドレスをソースコードに設定します。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開発マシンの</a:t>
            </a:r>
            <a:r>
              <a:rPr kumimoji="1" lang="en-US" altLang="ja-JP" sz="2000" dirty="0">
                <a:latin typeface="Meiryo UI" panose="020B0604030504040204" pitchFamily="50" charset="-128"/>
                <a:ea typeface="Meiryo UI" panose="020B0604030504040204" pitchFamily="50" charset="-128"/>
              </a:rPr>
              <a:t>IP</a:t>
            </a:r>
            <a:r>
              <a:rPr kumimoji="1" lang="ja-JP" altLang="en-US" sz="2000" dirty="0">
                <a:latin typeface="Meiryo UI" panose="020B0604030504040204" pitchFamily="50" charset="-128"/>
                <a:ea typeface="Meiryo UI" panose="020B0604030504040204" pitchFamily="50" charset="-128"/>
              </a:rPr>
              <a:t>アドレスを確認し次のソースコードを変更します。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488453"/>
            <a:ext cx="5689207" cy="600164"/>
          </a:xfrm>
          <a:prstGeom prst="rect">
            <a:avLst/>
          </a:prstGeom>
          <a:solidFill>
            <a:schemeClr val="accent3">
              <a:lumMod val="20000"/>
              <a:lumOff val="80000"/>
            </a:schemeClr>
          </a:solidFill>
        </p:spPr>
        <p:txBody>
          <a:bodyPr wrap="square" bIns="0" rtlCol="0">
            <a:spAutoFit/>
          </a:bodyPr>
          <a:lstStyle/>
          <a:p>
            <a:endParaRPr lang="en-US" altLang="ja-JP" sz="900" b="0" dirty="0">
              <a:solidFill>
                <a:srgbClr val="4B69C6"/>
              </a:solidFill>
              <a:effectLst/>
              <a:latin typeface="Consolas" panose="020B0609020204030204" pitchFamily="49" charset="0"/>
            </a:endParaRPr>
          </a:p>
          <a:p>
            <a:r>
              <a:rPr lang="en-US" altLang="ja-JP" sz="900" b="0" dirty="0">
                <a:solidFill>
                  <a:srgbClr val="4B69C6"/>
                </a:solidFill>
                <a:effectLst/>
                <a:latin typeface="Consolas" panose="020B0609020204030204" pitchFamily="49" charset="0"/>
              </a:rPr>
              <a:t>export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const</a:t>
            </a:r>
            <a:r>
              <a:rPr lang="en-US" altLang="ja-JP" sz="900" b="0" dirty="0">
                <a:solidFill>
                  <a:srgbClr val="333333"/>
                </a:solidFill>
                <a:effectLst/>
                <a:latin typeface="Consolas" panose="020B0609020204030204" pitchFamily="49" charset="0"/>
              </a:rPr>
              <a:t> </a:t>
            </a:r>
            <a:r>
              <a:rPr lang="en-US" altLang="ja-JP" sz="900" b="0" dirty="0">
                <a:solidFill>
                  <a:srgbClr val="7A3E9D"/>
                </a:solidFill>
                <a:effectLst/>
                <a:latin typeface="Consolas" panose="020B0609020204030204" pitchFamily="49" charset="0"/>
              </a:rPr>
              <a:t>BASE_PATH</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448C27"/>
                </a:solidFill>
                <a:effectLst/>
                <a:latin typeface="Consolas" panose="020B0609020204030204" pitchFamily="49" charset="0"/>
              </a:rPr>
              <a:t>http://172.20.10.9:9080</a:t>
            </a:r>
            <a:r>
              <a:rPr lang="en-US" altLang="ja-JP" sz="900" b="0" dirty="0">
                <a:solidFill>
                  <a:srgbClr val="777777"/>
                </a:solidFill>
                <a:effectLst/>
                <a:latin typeface="Consolas" panose="020B0609020204030204" pitchFamily="49" charset="0"/>
              </a:rPr>
              <a:t>".</a:t>
            </a:r>
            <a:r>
              <a:rPr lang="en-US" altLang="ja-JP" sz="900" b="1" dirty="0">
                <a:solidFill>
                  <a:srgbClr val="AA3731"/>
                </a:solidFill>
                <a:effectLst/>
                <a:latin typeface="Consolas" panose="020B0609020204030204" pitchFamily="49" charset="0"/>
              </a:rPr>
              <a:t>replace</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4B69C6"/>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 </a:t>
            </a:r>
            <a:r>
              <a:rPr lang="en-US" altLang="ja-JP" sz="900" b="0" dirty="0">
                <a:solidFill>
                  <a:srgbClr val="777777"/>
                </a:solidFill>
                <a:effectLst/>
                <a:latin typeface="Consolas" panose="020B0609020204030204" pitchFamily="49" charset="0"/>
              </a:rPr>
              <a:t>""</a:t>
            </a:r>
            <a:r>
              <a:rPr lang="en-US" altLang="ja-JP" sz="900" b="0" dirty="0">
                <a:solidFill>
                  <a:srgbClr val="333333"/>
                </a:solidFill>
                <a:effectLst/>
                <a:latin typeface="Consolas" panose="020B0609020204030204" pitchFamily="49" charset="0"/>
              </a:rPr>
              <a:t>)</a:t>
            </a:r>
            <a:r>
              <a:rPr lang="en-US" altLang="ja-JP" sz="900" b="0" dirty="0">
                <a:solidFill>
                  <a:srgbClr val="777777"/>
                </a:solidFill>
                <a:effectLst/>
                <a:latin typeface="Consolas" panose="020B0609020204030204" pitchFamily="49" charset="0"/>
              </a:rPr>
              <a:t>;</a:t>
            </a:r>
            <a:endParaRPr lang="en-US" altLang="ja-JP" sz="900" b="0" dirty="0">
              <a:solidFill>
                <a:srgbClr val="333333"/>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a:t>
            </a:r>
            <a:r>
              <a:rPr lang="en-US" altLang="ja-JP" sz="900" b="0" dirty="0" err="1">
                <a:solidFill>
                  <a:schemeClr val="bg1">
                    <a:lumMod val="65000"/>
                  </a:schemeClr>
                </a:solidFill>
                <a:effectLst/>
                <a:latin typeface="Consolas" panose="020B0609020204030204" pitchFamily="49" charset="0"/>
              </a:rPr>
              <a:t>isBlob</a:t>
            </a:r>
            <a:r>
              <a:rPr lang="en-US" altLang="ja-JP" sz="900" b="0" dirty="0">
                <a:solidFill>
                  <a:schemeClr val="bg1">
                    <a:lumMod val="65000"/>
                  </a:schemeClr>
                </a:solidFill>
                <a:effectLst/>
                <a:latin typeface="Consolas" panose="020B0609020204030204" pitchFamily="49" charset="0"/>
              </a:rPr>
              <a:t> = (value: any) =&gt; </a:t>
            </a:r>
            <a:r>
              <a:rPr lang="en-US" altLang="ja-JP" sz="900" b="0" dirty="0" err="1">
                <a:solidFill>
                  <a:schemeClr val="bg1">
                    <a:lumMod val="65000"/>
                  </a:schemeClr>
                </a:solidFill>
                <a:effectLst/>
                <a:latin typeface="Consolas" panose="020B0609020204030204" pitchFamily="49" charset="0"/>
              </a:rPr>
              <a:t>typeof</a:t>
            </a:r>
            <a:r>
              <a:rPr lang="en-US" altLang="ja-JP" sz="900" b="0" dirty="0">
                <a:solidFill>
                  <a:schemeClr val="bg1">
                    <a:lumMod val="65000"/>
                  </a:schemeClr>
                </a:solidFill>
                <a:effectLst/>
                <a:latin typeface="Consolas" panose="020B0609020204030204" pitchFamily="49" charset="0"/>
              </a:rPr>
              <a:t> Blob !== 'undefined' &amp;&amp; value </a:t>
            </a:r>
            <a:r>
              <a:rPr lang="en-US" altLang="ja-JP" sz="900" b="0" dirty="0" err="1">
                <a:solidFill>
                  <a:schemeClr val="bg1">
                    <a:lumMod val="65000"/>
                  </a:schemeClr>
                </a:solidFill>
                <a:effectLst/>
                <a:latin typeface="Consolas" panose="020B0609020204030204" pitchFamily="49" charset="0"/>
              </a:rPr>
              <a:t>instanceof</a:t>
            </a:r>
            <a:r>
              <a:rPr lang="en-US" altLang="ja-JP" sz="900" b="0" dirty="0">
                <a:solidFill>
                  <a:schemeClr val="bg1">
                    <a:lumMod val="65000"/>
                  </a:schemeClr>
                </a:solidFill>
                <a:effectLst/>
                <a:latin typeface="Consolas" panose="020B0609020204030204" pitchFamily="49" charset="0"/>
              </a:rPr>
              <a:t> Blob;</a:t>
            </a:r>
            <a:endParaRPr lang="en-US" altLang="ja-JP" sz="900" b="0" dirty="0">
              <a:solidFill>
                <a:srgbClr val="333333"/>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1241859" y="2282482"/>
            <a:ext cx="5424613"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dirty="0">
                <a:solidFill>
                  <a:schemeClr val="bg1"/>
                </a:solidFill>
                <a:latin typeface="Meiryo UI" panose="020B0604030504040204" pitchFamily="50" charset="-128"/>
                <a:ea typeface="Meiryo UI" panose="020B0604030504040204" pitchFamily="50" charset="-128"/>
              </a:rPr>
              <a:t>backend/generated-rest-client/</a:t>
            </a:r>
            <a:r>
              <a:rPr kumimoji="1" lang="en-US" altLang="ja-JP" sz="2000" dirty="0" err="1">
                <a:solidFill>
                  <a:schemeClr val="bg1"/>
                </a:solidFill>
                <a:latin typeface="Meiryo UI" panose="020B0604030504040204" pitchFamily="50" charset="-128"/>
                <a:ea typeface="Meiryo UI" panose="020B0604030504040204" pitchFamily="50" charset="-128"/>
              </a:rPr>
              <a:t>runtime.ts</a:t>
            </a:r>
            <a:r>
              <a:rPr kumimoji="1" lang="en-US" altLang="ja-JP" sz="2000" dirty="0">
                <a:solidFill>
                  <a:schemeClr val="bg1"/>
                </a:solidFill>
                <a:latin typeface="Meiryo UI" panose="020B0604030504040204" pitchFamily="50" charset="-128"/>
                <a:ea typeface="Meiryo UI" panose="020B0604030504040204" pitchFamily="50" charset="-128"/>
              </a:rPr>
              <a:t> </a:t>
            </a:r>
          </a:p>
        </p:txBody>
      </p:sp>
      <p:sp>
        <p:nvSpPr>
          <p:cNvPr id="9" name="テキスト ボックス 8">
            <a:extLst>
              <a:ext uri="{FF2B5EF4-FFF2-40B4-BE49-F238E27FC236}">
                <a16:creationId xmlns:a16="http://schemas.microsoft.com/office/drawing/2014/main" id="{E4162225-1395-4112-940C-6BC121C0D34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43586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UserContext</a:t>
            </a:r>
            <a:r>
              <a:rPr kumimoji="1" lang="ja-JP" altLang="en-US" sz="2000">
                <a:latin typeface="Meiryo UI" panose="020B0604030504040204" pitchFamily="50" charset="-128"/>
                <a:ea typeface="Meiryo UI" panose="020B0604030504040204" pitchFamily="50" charset="-128"/>
              </a:rPr>
              <a:t>を使えるようにしてログイン処理を実装します。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8" y="2278389"/>
            <a:ext cx="4174212" cy="2677656"/>
          </a:xfrm>
          <a:prstGeom prst="rect">
            <a:avLst/>
          </a:prstGeom>
          <a:solidFill>
            <a:schemeClr val="accent3">
              <a:lumMod val="20000"/>
              <a:lumOff val="80000"/>
            </a:schemeClr>
          </a:solidFill>
        </p:spPr>
        <p:txBody>
          <a:bodyPr wrap="square" bIns="0" rtlCol="0">
            <a:spAutoFit/>
          </a:bodyPr>
          <a:lstStyle/>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'expo-keep-awake'</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RootNav</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'./components/pages/RootNav'</a:t>
            </a:r>
            <a:r>
              <a:rPr lang="en-US" altLang="ja-JP" sz="900" b="0">
                <a:solidFill>
                  <a:srgbClr val="1A1A1A"/>
                </a:solidFill>
                <a:effectLst/>
                <a:latin typeface="Consolas" panose="020B0609020204030204" pitchFamily="49" charset="0"/>
              </a:rPr>
              <a:t>;</a:t>
            </a:r>
          </a:p>
          <a:p>
            <a:r>
              <a:rPr lang="en-US" altLang="ja-JP" sz="900" b="0">
                <a:solidFill>
                  <a:srgbClr val="B052A1"/>
                </a:solidFill>
                <a:effectLst/>
                <a:latin typeface="Consolas" panose="020B0609020204030204" pitchFamily="49" charset="0"/>
              </a:rPr>
              <a:t>import</a:t>
            </a:r>
            <a:r>
              <a:rPr lang="en-US" altLang="ja-JP" sz="900" b="0">
                <a:solidFill>
                  <a:srgbClr val="1A1A1A"/>
                </a:solidFill>
                <a:effectLst/>
                <a:latin typeface="Consolas" panose="020B0609020204030204" pitchFamily="49" charset="0"/>
              </a:rPr>
              <a:t> { </a:t>
            </a:r>
            <a:r>
              <a:rPr lang="en-US" altLang="ja-JP" sz="900" b="0">
                <a:solidFill>
                  <a:srgbClr val="3778B7"/>
                </a:solidFill>
                <a:effectLst/>
                <a:latin typeface="Consolas" panose="020B0609020204030204" pitchFamily="49" charset="0"/>
              </a:rPr>
              <a:t>UserContextProvider</a:t>
            </a:r>
            <a:r>
              <a:rPr lang="en-US" altLang="ja-JP" sz="900" b="0">
                <a:solidFill>
                  <a:srgbClr val="1A1A1A"/>
                </a:solidFill>
                <a:effectLst/>
                <a:latin typeface="Consolas" panose="020B0609020204030204" pitchFamily="49" charset="0"/>
              </a:rPr>
              <a:t> } </a:t>
            </a:r>
            <a:r>
              <a:rPr lang="en-US" altLang="ja-JP" sz="900" b="0">
                <a:solidFill>
                  <a:srgbClr val="B052A1"/>
                </a:solidFill>
                <a:effectLst/>
                <a:latin typeface="Consolas" panose="020B0609020204030204" pitchFamily="49" charset="0"/>
              </a:rPr>
              <a:t>from</a:t>
            </a:r>
            <a:r>
              <a:rPr lang="en-US" altLang="ja-JP" sz="900" b="0">
                <a:solidFill>
                  <a:srgbClr val="1A1A1A"/>
                </a:solidFill>
                <a:effectLst/>
                <a:latin typeface="Consolas" panose="020B0609020204030204" pitchFamily="49" charset="0"/>
              </a:rPr>
              <a:t> </a:t>
            </a:r>
            <a:r>
              <a:rPr lang="en-US" altLang="ja-JP" sz="900" b="0">
                <a:solidFill>
                  <a:srgbClr val="428226"/>
                </a:solidFill>
                <a:effectLst/>
                <a:latin typeface="Consolas" panose="020B0609020204030204" pitchFamily="49" charset="0"/>
              </a:rPr>
              <a:t>'./contexts/UserContext'</a:t>
            </a:r>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B052A1"/>
                </a:solidFill>
                <a:effectLst/>
                <a:latin typeface="Consolas" panose="020B0609020204030204" pitchFamily="49" charset="0"/>
              </a:rPr>
              <a:t>const</a:t>
            </a:r>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App</a:t>
            </a:r>
            <a:r>
              <a:rPr lang="en-US" altLang="ja-JP" sz="900" b="0">
                <a:solidFill>
                  <a:srgbClr val="A56416"/>
                </a:solidFill>
                <a:effectLst/>
                <a:latin typeface="Consolas" panose="020B0609020204030204" pitchFamily="49" charset="0"/>
              </a:rPr>
              <a:t>:</a:t>
            </a:r>
            <a:r>
              <a:rPr lang="en-US" altLang="ja-JP" sz="900" b="0">
                <a:solidFill>
                  <a:srgbClr val="428226"/>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React</a:t>
            </a:r>
            <a:r>
              <a:rPr lang="en-US" altLang="ja-JP" sz="900" b="0">
                <a:solidFill>
                  <a:srgbClr val="1A1A1A"/>
                </a:solidFill>
                <a:effectLst/>
                <a:latin typeface="Consolas" panose="020B0609020204030204" pitchFamily="49" charset="0"/>
              </a:rPr>
              <a:t>.</a:t>
            </a:r>
            <a:r>
              <a:rPr lang="en-US" altLang="ja-JP" sz="900" b="0">
                <a:solidFill>
                  <a:srgbClr val="A56416"/>
                </a:solidFill>
                <a:effectLst/>
                <a:latin typeface="Consolas" panose="020B0609020204030204" pitchFamily="49" charset="0"/>
              </a:rPr>
              <a:t>FC</a:t>
            </a:r>
            <a:r>
              <a:rPr lang="en-US" altLang="ja-JP" sz="900" b="0">
                <a:solidFill>
                  <a:srgbClr val="428226"/>
                </a:solidFill>
                <a:effectLst/>
                <a:latin typeface="Consolas" panose="020B0609020204030204" pitchFamily="49" charset="0"/>
              </a:rPr>
              <a:t> </a:t>
            </a:r>
            <a:r>
              <a:rPr lang="en-US" altLang="ja-JP" sz="900" b="0">
                <a:solidFill>
                  <a:srgbClr val="A56416"/>
                </a:solidFill>
                <a:effectLst/>
                <a:latin typeface="Consolas" panose="020B0609020204030204" pitchFamily="49" charset="0"/>
              </a:rPr>
              <a:t>=</a:t>
            </a:r>
            <a:r>
              <a:rPr lang="en-US" altLang="ja-JP" sz="900" b="0">
                <a:solidFill>
                  <a:srgbClr val="1A1A1A"/>
                </a:solidFill>
                <a:effectLst/>
                <a:latin typeface="Consolas" panose="020B0609020204030204" pitchFamily="49" charset="0"/>
              </a:rPr>
              <a:t> () </a:t>
            </a:r>
            <a:r>
              <a:rPr lang="en-US" altLang="ja-JP" sz="900" b="0">
                <a:solidFill>
                  <a:srgbClr val="A56416"/>
                </a:solidFill>
                <a:effectLst/>
                <a:latin typeface="Consolas" panose="020B0609020204030204" pitchFamily="49" charset="0"/>
              </a:rPr>
              <a:t>=&gt;</a:t>
            </a:r>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if</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__DEV__</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C94824"/>
                </a:solidFill>
                <a:effectLst/>
                <a:latin typeface="Consolas" panose="020B0609020204030204" pitchFamily="49" charset="0"/>
              </a:rPr>
              <a:t>activateKeepAwake</a:t>
            </a:r>
            <a:r>
              <a:rPr lang="en-US" altLang="ja-JP" sz="900" b="0">
                <a:solidFill>
                  <a:srgbClr val="1A1A1A"/>
                </a:solidFill>
                <a:effectLst/>
                <a:latin typeface="Consolas" panose="020B0609020204030204" pitchFamily="49" charset="0"/>
              </a:rPr>
              <a:t>();</a:t>
            </a:r>
          </a:p>
          <a:p>
            <a:r>
              <a:rPr lang="en-US" altLang="ja-JP" sz="900" b="0">
                <a:solidFill>
                  <a:srgbClr val="1A1A1A"/>
                </a:solidFill>
                <a:effectLst/>
                <a:latin typeface="Consolas" panose="020B0609020204030204" pitchFamily="49" charset="0"/>
              </a:rPr>
              <a:t>  }</a:t>
            </a:r>
          </a:p>
          <a:p>
            <a:br>
              <a:rPr lang="en-US" altLang="ja-JP" sz="900" b="0">
                <a:solidFill>
                  <a:srgbClr val="1A1A1A"/>
                </a:solidFill>
                <a:effectLst/>
                <a:latin typeface="Consolas" panose="020B0609020204030204" pitchFamily="49" charset="0"/>
              </a:rPr>
            </a:b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return</a:t>
            </a:r>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RootNav </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428226"/>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&lt;/</a:t>
            </a:r>
            <a:r>
              <a:rPr lang="en-US" altLang="ja-JP" sz="900" b="0">
                <a:solidFill>
                  <a:srgbClr val="428226"/>
                </a:solidFill>
                <a:effectLst/>
                <a:latin typeface="Consolas" panose="020B0609020204030204" pitchFamily="49" charset="0"/>
              </a:rPr>
              <a:t>UserContextProvider</a:t>
            </a:r>
            <a:r>
              <a:rPr lang="en-US" altLang="ja-JP" sz="900" b="0">
                <a:solidFill>
                  <a:srgbClr val="3778B7"/>
                </a:solidFill>
                <a:effectLst/>
                <a:latin typeface="Consolas" panose="020B0609020204030204" pitchFamily="49" charset="0"/>
              </a:rPr>
              <a:t>&gt;</a:t>
            </a:r>
            <a:endParaRPr lang="en-US" altLang="ja-JP" sz="900" b="0">
              <a:solidFill>
                <a:srgbClr val="1A1A1A"/>
              </a:solidFill>
              <a:effectLst/>
              <a:latin typeface="Consolas" panose="020B0609020204030204" pitchFamily="49" charset="0"/>
            </a:endParaRPr>
          </a:p>
          <a:p>
            <a:r>
              <a:rPr lang="en-US" altLang="ja-JP" sz="900" b="0">
                <a:solidFill>
                  <a:srgbClr val="1A1A1A"/>
                </a:solidFill>
                <a:effectLst/>
                <a:latin typeface="Consolas" panose="020B0609020204030204" pitchFamily="49" charset="0"/>
              </a:rPr>
              <a:t>  );</a:t>
            </a:r>
          </a:p>
          <a:p>
            <a:r>
              <a:rPr lang="en-US" altLang="ja-JP" sz="900" b="0">
                <a:solidFill>
                  <a:srgbClr val="1A1A1A"/>
                </a:solidFill>
                <a:effectLst/>
                <a:latin typeface="Consolas" panose="020B0609020204030204" pitchFamily="49" charset="0"/>
              </a:rPr>
              <a:t>};</a:t>
            </a:r>
          </a:p>
          <a:p>
            <a:br>
              <a:rPr lang="en-US" altLang="ja-JP" sz="900" b="0">
                <a:solidFill>
                  <a:srgbClr val="1A1A1A"/>
                </a:solidFill>
                <a:effectLst/>
                <a:latin typeface="Consolas" panose="020B0609020204030204" pitchFamily="49" charset="0"/>
              </a:rPr>
            </a:br>
            <a:r>
              <a:rPr lang="en-US" altLang="ja-JP" sz="900" b="0">
                <a:solidFill>
                  <a:srgbClr val="A56416"/>
                </a:solidFill>
                <a:effectLst/>
                <a:latin typeface="Consolas" panose="020B0609020204030204" pitchFamily="49" charset="0"/>
              </a:rPr>
              <a:t>export</a:t>
            </a:r>
            <a:r>
              <a:rPr lang="en-US" altLang="ja-JP" sz="900" b="0">
                <a:solidFill>
                  <a:srgbClr val="1A1A1A"/>
                </a:solidFill>
                <a:effectLst/>
                <a:latin typeface="Consolas" panose="020B0609020204030204" pitchFamily="49" charset="0"/>
              </a:rPr>
              <a:t> </a:t>
            </a:r>
            <a:r>
              <a:rPr lang="en-US" altLang="ja-JP" sz="900" b="0">
                <a:solidFill>
                  <a:srgbClr val="B052A1"/>
                </a:solidFill>
                <a:effectLst/>
                <a:latin typeface="Consolas" panose="020B0609020204030204" pitchFamily="49" charset="0"/>
              </a:rPr>
              <a:t>default</a:t>
            </a:r>
            <a:r>
              <a:rPr lang="en-US" altLang="ja-JP" sz="900" b="0">
                <a:solidFill>
                  <a:srgbClr val="1A1A1A"/>
                </a:solidFill>
                <a:effectLst/>
                <a:latin typeface="Consolas" panose="020B0609020204030204" pitchFamily="49" charset="0"/>
              </a:rPr>
              <a:t> </a:t>
            </a:r>
            <a:r>
              <a:rPr lang="en-US" altLang="ja-JP" sz="900" b="0">
                <a:solidFill>
                  <a:srgbClr val="3778B7"/>
                </a:solidFill>
                <a:effectLst/>
                <a:latin typeface="Consolas" panose="020B0609020204030204" pitchFamily="49" charset="0"/>
              </a:rPr>
              <a:t>App</a:t>
            </a:r>
            <a:r>
              <a:rPr lang="en-US" altLang="ja-JP" sz="900" b="0">
                <a:solidFill>
                  <a:srgbClr val="1A1A1A"/>
                </a:solidFill>
                <a:effectLst/>
                <a:latin typeface="Consolas" panose="020B0609020204030204" pitchFamily="49" charset="0"/>
              </a:rPr>
              <a:t>;</a:t>
            </a: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4276725" y="2056891"/>
            <a:ext cx="825521"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App</a:t>
            </a:r>
          </a:p>
        </p:txBody>
      </p:sp>
      <p:sp>
        <p:nvSpPr>
          <p:cNvPr id="5" name="テキスト ボックス 4">
            <a:extLst>
              <a:ext uri="{FF2B5EF4-FFF2-40B4-BE49-F238E27FC236}">
                <a16:creationId xmlns:a16="http://schemas.microsoft.com/office/drawing/2014/main" id="{AC36F174-DA42-42D1-830C-4619765CEC9F}"/>
              </a:ext>
            </a:extLst>
          </p:cNvPr>
          <p:cNvSpPr txBox="1"/>
          <p:nvPr/>
        </p:nvSpPr>
        <p:spPr>
          <a:xfrm>
            <a:off x="5674637" y="2278389"/>
            <a:ext cx="4174212" cy="3370153"/>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Component: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navigation = </a:t>
            </a:r>
            <a:r>
              <a:rPr lang="en-US" altLang="ja-JP" sz="900" b="0" dirty="0" err="1">
                <a:solidFill>
                  <a:schemeClr val="bg1">
                    <a:lumMod val="65000"/>
                  </a:schemeClr>
                </a:solidFill>
                <a:effectLst/>
                <a:latin typeface="Consolas" panose="020B0609020204030204" pitchFamily="49" charset="0"/>
              </a:rPr>
              <a:t>useNavigation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r>
              <a:rPr lang="en-US" altLang="ja-JP" sz="900" b="0" dirty="0">
                <a:solidFill>
                  <a:schemeClr val="bg1">
                    <a:lumMod val="65000"/>
                  </a:schemeClr>
                </a:solidFill>
                <a:effectLst/>
                <a:latin typeface="Consolas" panose="020B0609020204030204" pitchFamily="49" charset="0"/>
              </a:rPr>
              <a:t>  const [password, </a:t>
            </a:r>
            <a:r>
              <a:rPr lang="en-US" altLang="ja-JP" sz="900" b="0" dirty="0" err="1">
                <a:solidFill>
                  <a:schemeClr val="bg1">
                    <a:lumMod val="65000"/>
                  </a:schemeClr>
                </a:solidFill>
                <a:effectLst/>
                <a:latin typeface="Consolas" panose="020B0609020204030204" pitchFamily="49" charset="0"/>
              </a:rPr>
              <a:t>setPassword</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navigation.navigate</a:t>
            </a:r>
            <a:r>
              <a:rPr lang="en-US" altLang="ja-JP" sz="900" b="0" dirty="0">
                <a:solidFill>
                  <a:schemeClr val="bg1">
                    <a:lumMod val="65000"/>
                  </a:schemeClr>
                </a:solidFill>
                <a:effectLst/>
                <a:latin typeface="Consolas" panose="020B0609020204030204" pitchFamily="49" charset="0"/>
              </a:rPr>
              <a:t>('main');</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default </a:t>
            </a:r>
            <a:r>
              <a:rPr lang="en-US" altLang="ja-JP" sz="900" b="0" dirty="0" err="1">
                <a:solidFill>
                  <a:schemeClr val="bg1">
                    <a:lumMod val="65000"/>
                  </a:schemeClr>
                </a:solidFill>
                <a:effectLst/>
                <a:latin typeface="Consolas" panose="020B0609020204030204" pitchFamily="49" charset="0"/>
              </a:rPr>
              <a:t>rootPage</a:t>
            </a:r>
            <a:r>
              <a:rPr lang="en-US" altLang="ja-JP" sz="900" b="0" dirty="0">
                <a:solidFill>
                  <a:schemeClr val="bg1">
                    <a:lumMod val="65000"/>
                  </a:schemeClr>
                </a:solidFill>
                <a:effectLst/>
                <a:latin typeface="Consolas" panose="020B0609020204030204" pitchFamily="49" charset="0"/>
              </a:rPr>
              <a:t>('login', Component);</a:t>
            </a:r>
          </a:p>
        </p:txBody>
      </p:sp>
      <p:sp>
        <p:nvSpPr>
          <p:cNvPr id="8" name="テキスト ボックス 7">
            <a:extLst>
              <a:ext uri="{FF2B5EF4-FFF2-40B4-BE49-F238E27FC236}">
                <a16:creationId xmlns:a16="http://schemas.microsoft.com/office/drawing/2014/main" id="{EEAB165B-7EE2-4581-9AB0-E7E38A4BE8D7}"/>
              </a:ext>
            </a:extLst>
          </p:cNvPr>
          <p:cNvSpPr txBox="1"/>
          <p:nvPr/>
        </p:nvSpPr>
        <p:spPr>
          <a:xfrm>
            <a:off x="9059852" y="2056890"/>
            <a:ext cx="930296"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Login</a:t>
            </a:r>
          </a:p>
        </p:txBody>
      </p:sp>
    </p:spTree>
    <p:extLst>
      <p:ext uri="{BB962C8B-B14F-4D97-AF65-F5344CB8AC3E}">
        <p14:creationId xmlns:p14="http://schemas.microsoft.com/office/powerpoint/2010/main" val="2926850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F6DF2A1-8B1A-4B46-A72D-7A301280070A}"/>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ログイン後の画面のヘッダにユーザ名を表示します。</a:t>
            </a:r>
            <a:endParaRPr kumimoji="1" lang="en-US" altLang="ja-JP" sz="200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67802"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REST API</a:t>
            </a:r>
            <a:r>
              <a:rPr kumimoji="1" lang="ja-JP" altLang="en-US" sz="2800" b="1">
                <a:latin typeface="Meiryo UI" panose="020B0604030504040204" pitchFamily="50" charset="-128"/>
                <a:ea typeface="Meiryo UI" panose="020B0604030504040204" pitchFamily="50" charset="-128"/>
              </a:rPr>
              <a:t>を呼び出しログイン状態に応じた表示切替をする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
        <p:nvSpPr>
          <p:cNvPr id="2" name="テキスト ボックス 1">
            <a:extLst>
              <a:ext uri="{FF2B5EF4-FFF2-40B4-BE49-F238E27FC236}">
                <a16:creationId xmlns:a16="http://schemas.microsoft.com/office/drawing/2014/main" id="{CDC6AA72-8E60-4FC7-A612-F907EAAD820F}"/>
              </a:ext>
            </a:extLst>
          </p:cNvPr>
          <p:cNvSpPr txBox="1"/>
          <p:nvPr/>
        </p:nvSpPr>
        <p:spPr>
          <a:xfrm>
            <a:off x="847517" y="2278389"/>
            <a:ext cx="5724733" cy="2954655"/>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 MyricaM M"/>
              </a:rPr>
              <a:t>import { </a:t>
            </a:r>
            <a:r>
              <a:rPr lang="en-US" altLang="ja-JP" sz="900" b="0" dirty="0" err="1">
                <a:solidFill>
                  <a:schemeClr val="bg1">
                    <a:lumMod val="65000"/>
                  </a:schemeClr>
                </a:solidFill>
                <a:effectLst/>
                <a:latin typeface=" MyricaM M"/>
              </a:rPr>
              <a:t>ScrollView</a:t>
            </a:r>
            <a:r>
              <a:rPr lang="en-US" altLang="ja-JP" sz="900" b="0" dirty="0">
                <a:solidFill>
                  <a:schemeClr val="bg1">
                    <a:lumMod val="65000"/>
                  </a:schemeClr>
                </a:solidFill>
                <a:effectLst/>
                <a:latin typeface=" MyricaM M"/>
              </a:rPr>
              <a:t> } from 'react-native-gesture-handler';</a:t>
            </a:r>
          </a:p>
          <a:p>
            <a:r>
              <a:rPr lang="en-US" altLang="ja-JP" sz="900" b="0" dirty="0">
                <a:solidFill>
                  <a:srgbClr val="4B69C6"/>
                </a:solidFill>
                <a:effectLst/>
                <a:latin typeface=" MyricaM M"/>
              </a:rPr>
              <a:t>import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err="1">
                <a:solidFill>
                  <a:srgbClr val="7A3E9D"/>
                </a:solidFill>
                <a:effectLst/>
                <a:latin typeface=" MyricaM M"/>
              </a:rPr>
              <a:t>useUserContext</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333333"/>
                </a:solidFill>
                <a:effectLst/>
                <a:latin typeface=" MyricaM M"/>
              </a:rPr>
              <a:t> </a:t>
            </a:r>
            <a:r>
              <a:rPr lang="en-US" altLang="ja-JP" sz="900" b="0" dirty="0">
                <a:solidFill>
                  <a:srgbClr val="4B69C6"/>
                </a:solidFill>
                <a:effectLst/>
                <a:latin typeface=" MyricaM M"/>
              </a:rPr>
              <a:t>from</a:t>
            </a:r>
            <a:r>
              <a:rPr lang="en-US" altLang="ja-JP" sz="900" b="0" dirty="0">
                <a:solidFill>
                  <a:srgbClr val="333333"/>
                </a:solidFill>
                <a:effectLst/>
                <a:latin typeface=" MyricaM M"/>
              </a:rPr>
              <a:t> </a:t>
            </a:r>
            <a:r>
              <a:rPr lang="en-US" altLang="ja-JP" sz="900" b="0" dirty="0">
                <a:solidFill>
                  <a:srgbClr val="777777"/>
                </a:solidFill>
                <a:effectLst/>
                <a:latin typeface=" MyricaM M"/>
              </a:rPr>
              <a:t>'</a:t>
            </a:r>
            <a:r>
              <a:rPr lang="en-US" altLang="ja-JP" sz="900" b="0" dirty="0">
                <a:solidFill>
                  <a:srgbClr val="448C27"/>
                </a:solidFill>
                <a:effectLst/>
                <a:latin typeface=" MyricaM M"/>
              </a:rPr>
              <a:t>../../contexts/</a:t>
            </a:r>
            <a:r>
              <a:rPr lang="en-US" altLang="ja-JP" sz="900" b="0" dirty="0" err="1">
                <a:solidFill>
                  <a:srgbClr val="448C27"/>
                </a:solidFill>
                <a:effectLst/>
                <a:latin typeface=" MyricaM M"/>
              </a:rPr>
              <a:t>UserContext</a:t>
            </a:r>
            <a:r>
              <a:rPr lang="en-US" altLang="ja-JP" sz="900" b="0" dirty="0">
                <a:solidFill>
                  <a:srgbClr val="777777"/>
                </a:solidFill>
                <a:effectLst/>
                <a:latin typeface=" MyricaM M"/>
              </a:rPr>
              <a:t>';</a:t>
            </a:r>
            <a:endParaRPr lang="en-US" altLang="ja-JP" sz="900" b="0" dirty="0">
              <a:solidFill>
                <a:srgbClr val="333333"/>
              </a:solidFill>
              <a:effectLst/>
              <a:latin typeface=" MyricaM M"/>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const Page: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PropsWithChildren</a:t>
            </a:r>
            <a:r>
              <a:rPr lang="en-US" altLang="ja-JP" sz="900" b="0" dirty="0">
                <a:solidFill>
                  <a:schemeClr val="bg1">
                    <a:lumMod val="65000"/>
                  </a:schemeClr>
                </a:solidFill>
                <a:effectLst/>
                <a:latin typeface="Consolas" panose="020B0609020204030204" pitchFamily="49" charset="0"/>
              </a:rPr>
              <a:t>&lt;object&gt;&gt; = ({ children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&lt;Header</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leftComponent</a:t>
            </a:r>
            <a:r>
              <a:rPr lang="en-US" altLang="ja-JP" sz="900" b="0" dirty="0">
                <a:solidFill>
                  <a:schemeClr val="bg1">
                    <a:lumMod val="65000"/>
                  </a:schemeClr>
                </a:solidFill>
                <a:effectLst/>
                <a:latin typeface="Consolas" panose="020B0609020204030204" pitchFamily="49" charset="0"/>
              </a:rPr>
              <a:t>={{ text: 'PUT',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fontWeight</a:t>
            </a:r>
            <a:r>
              <a:rPr lang="en-US" altLang="ja-JP" sz="900" b="0" dirty="0">
                <a:solidFill>
                  <a:schemeClr val="bg1">
                    <a:lumMod val="65000"/>
                  </a:schemeClr>
                </a:solidFill>
                <a:effectLst/>
                <a:latin typeface="Consolas" panose="020B0609020204030204" pitchFamily="49" charset="0"/>
              </a:rPr>
              <a:t>: '700' }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rightComponent</a:t>
            </a:r>
            <a:r>
              <a:rPr lang="en-US" altLang="ja-JP" sz="900" b="0" dirty="0">
                <a:solidFill>
                  <a:schemeClr val="bg1">
                    <a:lumMod val="65000"/>
                  </a:schemeClr>
                </a:solidFill>
                <a:effectLst/>
                <a:latin typeface="Consolas" panose="020B0609020204030204" pitchFamily="49" charset="0"/>
              </a:rPr>
              <a:t>={{ text: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style: { color: '#</a:t>
            </a:r>
            <a:r>
              <a:rPr lang="en-US" altLang="ja-JP" sz="900" b="0" dirty="0" err="1">
                <a:solidFill>
                  <a:schemeClr val="bg1">
                    <a:lumMod val="65000"/>
                  </a:schemeClr>
                </a:solidFill>
                <a:effectLst/>
                <a:latin typeface="Consolas" panose="020B0609020204030204" pitchFamily="49" charset="0"/>
              </a:rPr>
              <a:t>fff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contentContainerStyle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styles.page</a:t>
            </a:r>
            <a:r>
              <a:rPr lang="en-US" altLang="ja-JP" sz="900" b="0" dirty="0">
                <a:solidFill>
                  <a:schemeClr val="bg1">
                    <a:lumMod val="65000"/>
                  </a:schemeClr>
                </a:solidFill>
                <a:effectLst/>
                <a:latin typeface="Consolas" panose="020B0609020204030204" pitchFamily="49" charset="0"/>
              </a:rPr>
              <a:t>}&gt;{children}&lt;/</a:t>
            </a:r>
            <a:r>
              <a:rPr lang="en-US" altLang="ja-JP" sz="900" b="0" dirty="0" err="1">
                <a:solidFill>
                  <a:schemeClr val="bg1">
                    <a:lumMod val="65000"/>
                  </a:schemeClr>
                </a:solidFill>
                <a:effectLst/>
                <a:latin typeface="Consolas" panose="020B0609020204030204" pitchFamily="49" charset="0"/>
              </a:rPr>
              <a:t>ScrollView</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endParaRPr lang="en-US" altLang="ja-JP" sz="900" dirty="0">
              <a:solidFill>
                <a:schemeClr val="bg1">
                  <a:lumMod val="65000"/>
                </a:schemeClr>
              </a:solidFill>
              <a:latin typeface="Consolas" panose="020B0609020204030204" pitchFamily="49" charset="0"/>
            </a:endParaRPr>
          </a:p>
          <a:p>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p:txBody>
      </p:sp>
      <p:sp>
        <p:nvSpPr>
          <p:cNvPr id="4" name="テキスト ボックス 3">
            <a:extLst>
              <a:ext uri="{FF2B5EF4-FFF2-40B4-BE49-F238E27FC236}">
                <a16:creationId xmlns:a16="http://schemas.microsoft.com/office/drawing/2014/main" id="{0A802999-A9F0-405C-B6E0-EAB3AC3E57D4}"/>
              </a:ext>
            </a:extLst>
          </p:cNvPr>
          <p:cNvSpPr txBox="1"/>
          <p:nvPr/>
        </p:nvSpPr>
        <p:spPr>
          <a:xfrm>
            <a:off x="5238750" y="2124500"/>
            <a:ext cx="1428750" cy="307777"/>
          </a:xfrm>
          <a:prstGeom prst="rect">
            <a:avLst/>
          </a:prstGeom>
          <a:solidFill>
            <a:schemeClr val="bg1">
              <a:lumMod val="65000"/>
            </a:schemeClr>
          </a:solidFill>
        </p:spPr>
        <p:txBody>
          <a:bodyPr wrap="square" lIns="0" tIns="0" rIns="0" bIns="0" rtlCol="0" anchor="ctr" anchorCtr="0">
            <a:spAutoFit/>
          </a:bodyPr>
          <a:lstStyle/>
          <a:p>
            <a:pPr algn="ctr">
              <a:lnSpc>
                <a:spcPts val="2400"/>
              </a:lnSpc>
            </a:pPr>
            <a:r>
              <a:rPr kumimoji="1" lang="en-US" altLang="ja-JP" sz="2000">
                <a:solidFill>
                  <a:schemeClr val="bg1"/>
                </a:solidFill>
                <a:latin typeface="Meiryo UI" panose="020B0604030504040204" pitchFamily="50" charset="-128"/>
                <a:ea typeface="Meiryo UI" panose="020B0604030504040204" pitchFamily="50" charset="-128"/>
              </a:rPr>
              <a:t>MainPage</a:t>
            </a:r>
          </a:p>
        </p:txBody>
      </p:sp>
      <p:pic>
        <p:nvPicPr>
          <p:cNvPr id="9" name="図 8">
            <a:extLst>
              <a:ext uri="{FF2B5EF4-FFF2-40B4-BE49-F238E27FC236}">
                <a16:creationId xmlns:a16="http://schemas.microsoft.com/office/drawing/2014/main" id="{A10FD760-1C5F-490D-B166-5EBE9598E269}"/>
              </a:ext>
            </a:extLst>
          </p:cNvPr>
          <p:cNvPicPr>
            <a:picLocks noChangeAspect="1"/>
          </p:cNvPicPr>
          <p:nvPr/>
        </p:nvPicPr>
        <p:blipFill>
          <a:blip r:embed="rId3"/>
          <a:stretch>
            <a:fillRect/>
          </a:stretch>
        </p:blipFill>
        <p:spPr>
          <a:xfrm>
            <a:off x="7442267" y="1824836"/>
            <a:ext cx="1822315" cy="3906898"/>
          </a:xfrm>
          <a:prstGeom prst="rect">
            <a:avLst/>
          </a:prstGeom>
        </p:spPr>
      </p:pic>
      <p:pic>
        <p:nvPicPr>
          <p:cNvPr id="10" name="図 9">
            <a:extLst>
              <a:ext uri="{FF2B5EF4-FFF2-40B4-BE49-F238E27FC236}">
                <a16:creationId xmlns:a16="http://schemas.microsoft.com/office/drawing/2014/main" id="{835EF6E6-9995-400E-ADE9-F018C19B25D1}"/>
              </a:ext>
            </a:extLst>
          </p:cNvPr>
          <p:cNvPicPr>
            <a:picLocks noChangeAspect="1"/>
          </p:cNvPicPr>
          <p:nvPr/>
        </p:nvPicPr>
        <p:blipFill>
          <a:blip r:embed="rId4"/>
          <a:stretch>
            <a:fillRect/>
          </a:stretch>
        </p:blipFill>
        <p:spPr>
          <a:xfrm>
            <a:off x="9620250" y="1824836"/>
            <a:ext cx="1822315" cy="3906898"/>
          </a:xfrm>
          <a:prstGeom prst="rect">
            <a:avLst/>
          </a:prstGeom>
        </p:spPr>
      </p:pic>
      <p:sp>
        <p:nvSpPr>
          <p:cNvPr id="12" name="矢印: 右 11">
            <a:extLst>
              <a:ext uri="{FF2B5EF4-FFF2-40B4-BE49-F238E27FC236}">
                <a16:creationId xmlns:a16="http://schemas.microsoft.com/office/drawing/2014/main" id="{D5395E51-A647-415A-B595-495CD11C2C83}"/>
              </a:ext>
            </a:extLst>
          </p:cNvPr>
          <p:cNvSpPr/>
          <p:nvPr/>
        </p:nvSpPr>
        <p:spPr>
          <a:xfrm rot="8002234">
            <a:off x="7956406" y="35420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8B523239-5AC0-42E8-B0EB-683398FA031E}"/>
              </a:ext>
            </a:extLst>
          </p:cNvPr>
          <p:cNvSpPr/>
          <p:nvPr/>
        </p:nvSpPr>
        <p:spPr>
          <a:xfrm rot="8002234">
            <a:off x="11202792" y="19283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45105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13492</Words>
  <Application>Microsoft Office PowerPoint</Application>
  <PresentationFormat>ワイド画面</PresentationFormat>
  <Paragraphs>1990</Paragraphs>
  <Slides>115</Slides>
  <Notes>62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115</vt:i4>
      </vt:variant>
    </vt:vector>
  </HeadingPairs>
  <TitlesOfParts>
    <vt:vector size="123" baseType="lpstr">
      <vt:lpstr> MyricaM M</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2020-12-15T06:07:27Z</dcterms:modified>
</cp:coreProperties>
</file>